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Lst>
  <p:sldSz cx="6858000" cy="9906000" type="A4"/>
  <p:notesSz cx="6799263" cy="9929813"/>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1" algn="l" defTabSz="457130" rtl="0" eaLnBrk="1" latinLnBrk="0" hangingPunct="1">
      <a:defRPr sz="1800" kern="1200">
        <a:solidFill>
          <a:schemeClr val="tx1"/>
        </a:solidFill>
        <a:latin typeface="+mn-lt"/>
        <a:ea typeface="+mn-ea"/>
        <a:cs typeface="+mn-cs"/>
      </a:defRPr>
    </a:lvl3pPr>
    <a:lvl4pPr marL="1371391" algn="l" defTabSz="457130" rtl="0" eaLnBrk="1" latinLnBrk="0" hangingPunct="1">
      <a:defRPr sz="1800" kern="1200">
        <a:solidFill>
          <a:schemeClr val="tx1"/>
        </a:solidFill>
        <a:latin typeface="+mn-lt"/>
        <a:ea typeface="+mn-ea"/>
        <a:cs typeface="+mn-cs"/>
      </a:defRPr>
    </a:lvl4pPr>
    <a:lvl5pPr marL="1828522" algn="l" defTabSz="457130" rtl="0" eaLnBrk="1" latinLnBrk="0" hangingPunct="1">
      <a:defRPr sz="1800" kern="1200">
        <a:solidFill>
          <a:schemeClr val="tx1"/>
        </a:solidFill>
        <a:latin typeface="+mn-lt"/>
        <a:ea typeface="+mn-ea"/>
        <a:cs typeface="+mn-cs"/>
      </a:defRPr>
    </a:lvl5pPr>
    <a:lvl6pPr marL="2285652" algn="l" defTabSz="457130" rtl="0" eaLnBrk="1" latinLnBrk="0" hangingPunct="1">
      <a:defRPr sz="1800" kern="1200">
        <a:solidFill>
          <a:schemeClr val="tx1"/>
        </a:solidFill>
        <a:latin typeface="+mn-lt"/>
        <a:ea typeface="+mn-ea"/>
        <a:cs typeface="+mn-cs"/>
      </a:defRPr>
    </a:lvl6pPr>
    <a:lvl7pPr marL="2742783" algn="l" defTabSz="457130" rtl="0" eaLnBrk="1" latinLnBrk="0" hangingPunct="1">
      <a:defRPr sz="1800" kern="1200">
        <a:solidFill>
          <a:schemeClr val="tx1"/>
        </a:solidFill>
        <a:latin typeface="+mn-lt"/>
        <a:ea typeface="+mn-ea"/>
        <a:cs typeface="+mn-cs"/>
      </a:defRPr>
    </a:lvl7pPr>
    <a:lvl8pPr marL="3199914" algn="l" defTabSz="457130" rtl="0" eaLnBrk="1" latinLnBrk="0" hangingPunct="1">
      <a:defRPr sz="1800" kern="1200">
        <a:solidFill>
          <a:schemeClr val="tx1"/>
        </a:solidFill>
        <a:latin typeface="+mn-lt"/>
        <a:ea typeface="+mn-ea"/>
        <a:cs typeface="+mn-cs"/>
      </a:defRPr>
    </a:lvl8pPr>
    <a:lvl9pPr marL="3657045"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800"/>
    <a:srgbClr val="CCFF99"/>
    <a:srgbClr val="99FF33"/>
    <a:srgbClr val="CCCCFF"/>
    <a:srgbClr val="FFFF99"/>
    <a:srgbClr val="12C8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50" d="100"/>
          <a:sy n="50" d="100"/>
        </p:scale>
        <p:origin x="234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2"/>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5"/>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92653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255127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4"/>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4"/>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408490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70763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7"/>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328426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3555259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8"/>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3"/>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618443"/>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16823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386847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10511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1"/>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303638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1"/>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12D302-6641-4E1A-AA93-6968E4A8A56E}" type="datetimeFigureOut">
              <a:rPr kumimoji="1" lang="ja-JP" altLang="en-US" smtClean="0"/>
              <a:t>2021/2/3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421868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9"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012D302-6641-4E1A-AA93-6968E4A8A56E}" type="datetimeFigureOut">
              <a:rPr kumimoji="1" lang="ja-JP" altLang="en-US" smtClean="0"/>
              <a:t>2021/2/3</a:t>
            </a:fld>
            <a:endParaRPr kumimoji="1" lang="ja-JP" altLang="en-US"/>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4"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3519C5B-959B-4F5C-B738-DECD6642374C}" type="slidenum">
              <a:rPr kumimoji="1" lang="ja-JP" altLang="en-US" smtClean="0"/>
              <a:t>‹#›</a:t>
            </a:fld>
            <a:endParaRPr kumimoji="1" lang="ja-JP" altLang="en-US"/>
          </a:p>
        </p:txBody>
      </p:sp>
    </p:spTree>
    <p:extLst>
      <p:ext uri="{BB962C8B-B14F-4D97-AF65-F5344CB8AC3E}">
        <p14:creationId xmlns:p14="http://schemas.microsoft.com/office/powerpoint/2010/main" val="18288217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9" name="四角形 38"/>
          <p:cNvGraphicFramePr>
            <a:graphicFrameLocks noGrp="1"/>
          </p:cNvGraphicFramePr>
          <p:nvPr>
            <p:extLst>
              <p:ext uri="{D42A27DB-BD31-4B8C-83A1-F6EECF244321}">
                <p14:modId xmlns:p14="http://schemas.microsoft.com/office/powerpoint/2010/main" val="1234238810"/>
              </p:ext>
            </p:extLst>
          </p:nvPr>
        </p:nvGraphicFramePr>
        <p:xfrm>
          <a:off x="168146" y="3350103"/>
          <a:ext cx="4299462" cy="2574472"/>
        </p:xfrm>
        <a:graphic>
          <a:graphicData uri="http://schemas.openxmlformats.org/drawingml/2006/table">
            <a:tbl>
              <a:tblPr firstRow="1" bandRow="1">
                <a:tableStyleId>{5940675A-B579-460E-94D1-54222C63F5DA}</a:tableStyleId>
              </a:tblPr>
              <a:tblGrid>
                <a:gridCol w="4299462">
                  <a:extLst>
                    <a:ext uri="{9D8B030D-6E8A-4147-A177-3AD203B41FA5}">
                      <a16:colId xmlns:a16="http://schemas.microsoft.com/office/drawing/2014/main" val="20000"/>
                    </a:ext>
                  </a:extLst>
                </a:gridCol>
              </a:tblGrid>
              <a:tr h="369273">
                <a:tc>
                  <a:txBody>
                    <a:bodyPr/>
                    <a:lstStyle/>
                    <a:p>
                      <a:r>
                        <a:rPr lang="en-US" altLang="ja-JP" sz="1200" dirty="0">
                          <a:latin typeface="Meiryo UI"/>
                          <a:ea typeface="Meiryo UI"/>
                        </a:rPr>
                        <a:t>Please outline what you would like to consult about </a:t>
                      </a:r>
                      <a:endParaRPr lang="ja-JP" altLang="en-US" sz="1100" dirty="0">
                        <a:latin typeface="Meiryo UI"/>
                        <a:ea typeface="Meiryo UI"/>
                      </a:endParaRPr>
                    </a:p>
                  </a:txBody>
                  <a:tcPr/>
                </a:tc>
                <a:extLst>
                  <a:ext uri="{0D108BD9-81ED-4DB2-BD59-A6C34878D82A}">
                    <a16:rowId xmlns:a16="http://schemas.microsoft.com/office/drawing/2014/main" val="10000"/>
                  </a:ext>
                </a:extLst>
              </a:tr>
              <a:tr h="2205199">
                <a:tc>
                  <a:txBody>
                    <a:bodyPr/>
                    <a:lstStyle/>
                    <a:p>
                      <a:endParaRPr kumimoji="1" lang="ja-JP" altLang="en-US" sz="1000" dirty="0">
                        <a:latin typeface="Meiryo UI"/>
                        <a:ea typeface="Meiryo UI"/>
                      </a:endParaRPr>
                    </a:p>
                    <a:p>
                      <a:endParaRPr kumimoji="1" lang="ja-JP" altLang="en-US" dirty="0"/>
                    </a:p>
                    <a:p>
                      <a:endParaRPr kumimoji="1" lang="ja-JP" altLang="en-US" dirty="0"/>
                    </a:p>
                    <a:p>
                      <a:endParaRPr kumimoji="1" lang="ja-JP" altLang="en-US" dirty="0"/>
                    </a:p>
                    <a:p>
                      <a:endParaRPr kumimoji="1" lang="ja-JP" altLang="en-US" sz="1100" dirty="0">
                        <a:latin typeface="ＭＳ 明朝"/>
                        <a:ea typeface="ＭＳ 明朝"/>
                      </a:endParaRPr>
                    </a:p>
                    <a:p>
                      <a:endParaRPr kumimoji="1" lang="ja-JP" altLang="en-US" dirty="0"/>
                    </a:p>
                    <a:p>
                      <a:endParaRPr kumimoji="1" lang="ja-JP" altLang="en-US" dirty="0"/>
                    </a:p>
                  </a:txBody>
                  <a:tcPr/>
                </a:tc>
                <a:extLst>
                  <a:ext uri="{0D108BD9-81ED-4DB2-BD59-A6C34878D82A}">
                    <a16:rowId xmlns:a16="http://schemas.microsoft.com/office/drawing/2014/main" val="10001"/>
                  </a:ext>
                </a:extLst>
              </a:tr>
            </a:tbl>
          </a:graphicData>
        </a:graphic>
      </p:graphicFrame>
      <p:sp>
        <p:nvSpPr>
          <p:cNvPr id="1131" name="テキスト 47"/>
          <p:cNvSpPr txBox="1"/>
          <p:nvPr/>
        </p:nvSpPr>
        <p:spPr>
          <a:xfrm>
            <a:off x="813922" y="9736722"/>
            <a:ext cx="6255927" cy="200055"/>
          </a:xfrm>
          <a:prstGeom prst="rect">
            <a:avLst/>
          </a:prstGeom>
        </p:spPr>
        <p:txBody>
          <a:bodyPr wrap="square">
            <a:spAutoFit/>
          </a:bodyPr>
          <a:lstStyle/>
          <a:p>
            <a:pPr>
              <a:defRPr lang="ja-JP" altLang="en-US"/>
            </a:pPr>
            <a:r>
              <a:rPr lang="en-US" altLang="ja-JP" sz="700" dirty="0">
                <a:latin typeface="Century" panose="02040604050505020304" pitchFamily="18" charset="0"/>
                <a:ea typeface="Meiryo UI"/>
              </a:rPr>
              <a:t>Information provided will be appropriately managed and will only be used for the purposes of this event. It will not be disclosed to third parties.</a:t>
            </a:r>
            <a:endParaRPr lang="ja-JP" altLang="en-US" sz="700" dirty="0">
              <a:latin typeface="Century" panose="02040604050505020304" pitchFamily="18" charset="0"/>
              <a:ea typeface="Meiryo UI"/>
            </a:endParaRPr>
          </a:p>
        </p:txBody>
      </p:sp>
      <p:sp>
        <p:nvSpPr>
          <p:cNvPr id="1132" name="四角形 48"/>
          <p:cNvSpPr/>
          <p:nvPr/>
        </p:nvSpPr>
        <p:spPr>
          <a:xfrm>
            <a:off x="383146" y="-57781"/>
            <a:ext cx="6347866" cy="792471"/>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en-US" altLang="ja-JP" sz="1400" b="1" dirty="0">
              <a:solidFill>
                <a:schemeClr val="tx1"/>
              </a:solidFill>
              <a:latin typeface="Meiryo UI"/>
              <a:ea typeface="Meiryo UI"/>
            </a:endParaRPr>
          </a:p>
          <a:p>
            <a:pPr algn="ctr">
              <a:defRPr lang="ja-JP" altLang="en-US"/>
            </a:pPr>
            <a:endParaRPr lang="en-US" altLang="ja-JP" sz="1400" b="1" dirty="0">
              <a:solidFill>
                <a:schemeClr val="tx1"/>
              </a:solidFill>
              <a:latin typeface="Meiryo UI"/>
              <a:ea typeface="Meiryo UI"/>
            </a:endParaRPr>
          </a:p>
          <a:p>
            <a:pPr algn="ctr">
              <a:defRPr lang="ja-JP" altLang="en-US"/>
            </a:pPr>
            <a:r>
              <a:rPr lang="en-US" altLang="ja-JP" sz="1400" b="1" dirty="0">
                <a:solidFill>
                  <a:schemeClr val="tx1"/>
                </a:solidFill>
                <a:latin typeface="Meiryo UI"/>
                <a:ea typeface="Meiryo UI"/>
              </a:rPr>
              <a:t>Legal</a:t>
            </a:r>
            <a:r>
              <a:rPr lang="ja-JP" altLang="en-US" sz="1400" b="1" dirty="0">
                <a:solidFill>
                  <a:schemeClr val="tx1"/>
                </a:solidFill>
                <a:latin typeface="Meiryo UI"/>
                <a:ea typeface="Meiryo UI"/>
              </a:rPr>
              <a:t> </a:t>
            </a:r>
            <a:r>
              <a:rPr lang="en-US" altLang="ja-JP" sz="1400" b="1" dirty="0">
                <a:solidFill>
                  <a:schemeClr val="tx1"/>
                </a:solidFill>
                <a:latin typeface="Meiryo UI"/>
                <a:ea typeface="Meiryo UI"/>
              </a:rPr>
              <a:t>Consultation Event for Foreign Residents</a:t>
            </a:r>
          </a:p>
          <a:p>
            <a:pPr algn="ctr">
              <a:defRPr lang="ja-JP" altLang="en-US"/>
            </a:pPr>
            <a:endParaRPr lang="en-US" altLang="ja-JP" b="1" dirty="0">
              <a:solidFill>
                <a:schemeClr val="tx1"/>
              </a:solidFill>
              <a:latin typeface="Meiryo UI"/>
              <a:ea typeface="Meiryo UI"/>
            </a:endParaRPr>
          </a:p>
          <a:p>
            <a:pPr algn="ctr">
              <a:defRPr lang="ja-JP" altLang="en-US"/>
            </a:pPr>
            <a:r>
              <a:rPr lang="en-US" altLang="ja-JP" sz="1400" b="1" dirty="0">
                <a:solidFill>
                  <a:schemeClr val="tx1"/>
                </a:solidFill>
                <a:latin typeface="Meiryo UI"/>
                <a:ea typeface="Meiryo UI"/>
              </a:rPr>
              <a:t>Date and Time: 13 March 2021 (Sat) </a:t>
            </a:r>
          </a:p>
        </p:txBody>
      </p:sp>
      <p:graphicFrame>
        <p:nvGraphicFramePr>
          <p:cNvPr id="1134" name="四角形 50"/>
          <p:cNvGraphicFramePr>
            <a:graphicFrameLocks noGrp="1"/>
          </p:cNvGraphicFramePr>
          <p:nvPr>
            <p:extLst>
              <p:ext uri="{D42A27DB-BD31-4B8C-83A1-F6EECF244321}">
                <p14:modId xmlns:p14="http://schemas.microsoft.com/office/powerpoint/2010/main" val="1740705611"/>
              </p:ext>
            </p:extLst>
          </p:nvPr>
        </p:nvGraphicFramePr>
        <p:xfrm>
          <a:off x="4467610" y="3348872"/>
          <a:ext cx="2219917" cy="2571959"/>
        </p:xfrm>
        <a:graphic>
          <a:graphicData uri="http://schemas.openxmlformats.org/drawingml/2006/table">
            <a:tbl>
              <a:tblPr firstRow="1" bandRow="1">
                <a:tableStyleId>{5940675A-B579-460E-94D1-54222C63F5DA}</a:tableStyleId>
              </a:tblPr>
              <a:tblGrid>
                <a:gridCol w="518813">
                  <a:extLst>
                    <a:ext uri="{9D8B030D-6E8A-4147-A177-3AD203B41FA5}">
                      <a16:colId xmlns:a16="http://schemas.microsoft.com/office/drawing/2014/main" val="20000"/>
                    </a:ext>
                  </a:extLst>
                </a:gridCol>
                <a:gridCol w="1701104">
                  <a:extLst>
                    <a:ext uri="{9D8B030D-6E8A-4147-A177-3AD203B41FA5}">
                      <a16:colId xmlns:a16="http://schemas.microsoft.com/office/drawing/2014/main" val="20001"/>
                    </a:ext>
                  </a:extLst>
                </a:gridCol>
              </a:tblGrid>
              <a:tr h="559121">
                <a:tc gridSpan="2">
                  <a:txBody>
                    <a:bodyPr/>
                    <a:lstStyle/>
                    <a:p>
                      <a:r>
                        <a:rPr kumimoji="1" lang="en-US" altLang="ja-JP" sz="1000" dirty="0">
                          <a:latin typeface="Meiryo UI"/>
                          <a:ea typeface="Meiryo UI"/>
                        </a:rPr>
                        <a:t>Pick your preferred time slot by writing a </a:t>
                      </a:r>
                      <a:r>
                        <a:rPr kumimoji="1" lang="ja-JP" altLang="en-US" sz="1000" dirty="0">
                          <a:latin typeface="Meiryo UI"/>
                          <a:ea typeface="Meiryo UI"/>
                        </a:rPr>
                        <a:t>〇 </a:t>
                      </a:r>
                      <a:r>
                        <a:rPr kumimoji="1" lang="en-US" altLang="ja-JP" sz="1000" dirty="0">
                          <a:latin typeface="Meiryo UI"/>
                          <a:ea typeface="Meiryo UI"/>
                        </a:rPr>
                        <a:t>in the checkbox</a:t>
                      </a:r>
                      <a:endParaRPr lang="en-US" altLang="ja-JP" sz="1000" dirty="0"/>
                    </a:p>
                  </a:txBody>
                  <a:tcPr anchor="ctr"/>
                </a:tc>
                <a:tc hMerge="1">
                  <a:txBody>
                    <a:bodyPr/>
                    <a:lstStyle/>
                    <a:p>
                      <a:pPr algn="ctr"/>
                      <a:endParaRPr kumimoji="1" lang="ja-JP" altLang="en-US" sz="1100" dirty="0">
                        <a:latin typeface="Meiryo UI"/>
                        <a:ea typeface="Meiryo UI"/>
                      </a:endParaRPr>
                    </a:p>
                  </a:txBody>
                  <a:tcPr/>
                </a:tc>
                <a:extLst>
                  <a:ext uri="{0D108BD9-81ED-4DB2-BD59-A6C34878D82A}">
                    <a16:rowId xmlns:a16="http://schemas.microsoft.com/office/drawing/2014/main" val="10000"/>
                  </a:ext>
                </a:extLst>
              </a:tr>
              <a:tr h="335473">
                <a:tc>
                  <a:txBody>
                    <a:bodyPr/>
                    <a:lstStyle/>
                    <a:p>
                      <a:endParaRPr kumimoji="1" lang="ja-JP" altLang="en-US" sz="1200" dirty="0">
                        <a:latin typeface="Meiryo UI"/>
                        <a:ea typeface="Meiryo UI"/>
                      </a:endParaRPr>
                    </a:p>
                  </a:txBody>
                  <a:tcPr anchor="ctr"/>
                </a:tc>
                <a:tc>
                  <a:txBody>
                    <a:bodyPr/>
                    <a:lstStyle/>
                    <a:p>
                      <a:pPr algn="ctr"/>
                      <a:r>
                        <a:rPr kumimoji="1" lang="en-US" altLang="ja-JP" sz="1200" dirty="0">
                          <a:latin typeface="Meiryo UI"/>
                          <a:ea typeface="Meiryo UI"/>
                        </a:rPr>
                        <a:t>9:30</a:t>
                      </a:r>
                      <a:r>
                        <a:rPr kumimoji="1" lang="ja-JP" altLang="en-US" sz="1200" dirty="0">
                          <a:latin typeface="Meiryo UI"/>
                          <a:ea typeface="Meiryo UI"/>
                        </a:rPr>
                        <a:t>～</a:t>
                      </a:r>
                      <a:r>
                        <a:rPr kumimoji="1" lang="en-US" altLang="ja-JP" sz="1200" dirty="0">
                          <a:latin typeface="Meiryo UI"/>
                          <a:ea typeface="Meiryo UI"/>
                        </a:rPr>
                        <a:t>10:20</a:t>
                      </a:r>
                      <a:endParaRPr kumimoji="1" lang="ja-JP" altLang="en-US" sz="1200" dirty="0">
                        <a:latin typeface="Meiryo UI"/>
                        <a:ea typeface="Meiryo UI"/>
                      </a:endParaRPr>
                    </a:p>
                  </a:txBody>
                  <a:tcPr anchor="ctr"/>
                </a:tc>
                <a:extLst>
                  <a:ext uri="{0D108BD9-81ED-4DB2-BD59-A6C34878D82A}">
                    <a16:rowId xmlns:a16="http://schemas.microsoft.com/office/drawing/2014/main" val="10001"/>
                  </a:ext>
                </a:extLst>
              </a:tr>
              <a:tr h="335473">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10:</a:t>
                      </a:r>
                      <a:r>
                        <a:rPr kumimoji="1" lang="en-US" altLang="ja-JP" sz="1200" dirty="0">
                          <a:latin typeface="Meiryo UI"/>
                          <a:ea typeface="Meiryo UI"/>
                        </a:rPr>
                        <a:t>50</a:t>
                      </a:r>
                      <a:r>
                        <a:rPr kumimoji="1" lang="ja-JP" altLang="en-US" sz="1200" dirty="0">
                          <a:latin typeface="Meiryo UI"/>
                          <a:ea typeface="Meiryo UI"/>
                        </a:rPr>
                        <a:t>～11:</a:t>
                      </a:r>
                      <a:r>
                        <a:rPr kumimoji="1" lang="en-US" altLang="ja-JP" sz="1200" dirty="0">
                          <a:latin typeface="Meiryo UI"/>
                          <a:ea typeface="Meiryo UI"/>
                        </a:rPr>
                        <a:t>40</a:t>
                      </a:r>
                      <a:endParaRPr kumimoji="1" lang="ja-JP" altLang="en-US" sz="1200" dirty="0">
                        <a:latin typeface="Meiryo UI"/>
                        <a:ea typeface="Meiryo UI"/>
                      </a:endParaRPr>
                    </a:p>
                  </a:txBody>
                  <a:tcPr anchor="ctr"/>
                </a:tc>
                <a:extLst>
                  <a:ext uri="{0D108BD9-81ED-4DB2-BD59-A6C34878D82A}">
                    <a16:rowId xmlns:a16="http://schemas.microsoft.com/office/drawing/2014/main" val="10002"/>
                  </a:ext>
                </a:extLst>
              </a:tr>
              <a:tr h="335473">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a:t>
                      </a:r>
                      <a:r>
                        <a:rPr kumimoji="1" lang="en-US" altLang="ja-JP" sz="1200" dirty="0">
                          <a:latin typeface="Meiryo UI"/>
                          <a:ea typeface="Meiryo UI"/>
                        </a:rPr>
                        <a:t>3</a:t>
                      </a:r>
                      <a:r>
                        <a:rPr kumimoji="1" lang="ja-JP" altLang="en-US" sz="1200" dirty="0">
                          <a:latin typeface="Meiryo UI"/>
                          <a:ea typeface="Meiryo UI"/>
                        </a:rPr>
                        <a:t>:</a:t>
                      </a:r>
                      <a:r>
                        <a:rPr kumimoji="1" lang="en-US" altLang="ja-JP" sz="1200" dirty="0">
                          <a:latin typeface="Meiryo UI"/>
                          <a:ea typeface="Meiryo UI"/>
                        </a:rPr>
                        <a:t>00</a:t>
                      </a:r>
                      <a:r>
                        <a:rPr kumimoji="1" lang="ja-JP" altLang="en-US" sz="1200" dirty="0">
                          <a:latin typeface="Meiryo UI"/>
                          <a:ea typeface="Meiryo UI"/>
                        </a:rPr>
                        <a:t>～1</a:t>
                      </a:r>
                      <a:r>
                        <a:rPr kumimoji="1" lang="en-US" altLang="ja-JP" sz="1200" dirty="0">
                          <a:latin typeface="Meiryo UI"/>
                          <a:ea typeface="Meiryo UI"/>
                        </a:rPr>
                        <a:t>3</a:t>
                      </a:r>
                      <a:r>
                        <a:rPr kumimoji="1" lang="ja-JP" altLang="en-US" sz="1200" dirty="0">
                          <a:latin typeface="Meiryo UI"/>
                          <a:ea typeface="Meiryo UI"/>
                        </a:rPr>
                        <a:t>:</a:t>
                      </a:r>
                      <a:r>
                        <a:rPr kumimoji="1" lang="en-US" altLang="ja-JP" sz="1200" dirty="0">
                          <a:latin typeface="Meiryo UI"/>
                          <a:ea typeface="Meiryo UI"/>
                        </a:rPr>
                        <a:t>5</a:t>
                      </a:r>
                      <a:r>
                        <a:rPr kumimoji="1" lang="ja-JP" altLang="en-US" sz="1200" dirty="0">
                          <a:latin typeface="Meiryo UI"/>
                          <a:ea typeface="Meiryo UI"/>
                        </a:rPr>
                        <a:t>0</a:t>
                      </a:r>
                    </a:p>
                  </a:txBody>
                  <a:tcPr anchor="ctr"/>
                </a:tc>
                <a:extLst>
                  <a:ext uri="{0D108BD9-81ED-4DB2-BD59-A6C34878D82A}">
                    <a16:rowId xmlns:a16="http://schemas.microsoft.com/office/drawing/2014/main" val="10003"/>
                  </a:ext>
                </a:extLst>
              </a:tr>
              <a:tr h="335473">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a:t>
                      </a:r>
                      <a:r>
                        <a:rPr kumimoji="1" lang="en-US" altLang="ja-JP" sz="1200" dirty="0">
                          <a:latin typeface="Meiryo UI"/>
                          <a:ea typeface="Meiryo UI"/>
                        </a:rPr>
                        <a:t>4:20</a:t>
                      </a:r>
                      <a:r>
                        <a:rPr kumimoji="1" lang="ja-JP" altLang="en-US" sz="1200" dirty="0">
                          <a:latin typeface="Meiryo UI"/>
                          <a:ea typeface="Meiryo UI"/>
                        </a:rPr>
                        <a:t>～1</a:t>
                      </a:r>
                      <a:r>
                        <a:rPr kumimoji="1" lang="en-US" altLang="ja-JP" sz="1200" dirty="0">
                          <a:latin typeface="Meiryo UI"/>
                          <a:ea typeface="Meiryo UI"/>
                        </a:rPr>
                        <a:t>5</a:t>
                      </a:r>
                      <a:r>
                        <a:rPr kumimoji="1" lang="ja-JP" altLang="en-US" sz="1200" dirty="0">
                          <a:latin typeface="Meiryo UI"/>
                          <a:ea typeface="Meiryo UI"/>
                        </a:rPr>
                        <a:t>:</a:t>
                      </a:r>
                      <a:r>
                        <a:rPr kumimoji="1" lang="en-US" altLang="ja-JP" sz="1200" dirty="0">
                          <a:latin typeface="Meiryo UI"/>
                          <a:ea typeface="Meiryo UI"/>
                        </a:rPr>
                        <a:t>1</a:t>
                      </a:r>
                      <a:r>
                        <a:rPr kumimoji="1" lang="ja-JP" altLang="en-US" sz="1200" dirty="0">
                          <a:latin typeface="Meiryo UI"/>
                          <a:ea typeface="Meiryo UI"/>
                        </a:rPr>
                        <a:t>0</a:t>
                      </a:r>
                    </a:p>
                  </a:txBody>
                  <a:tcPr anchor="ctr"/>
                </a:tc>
                <a:extLst>
                  <a:ext uri="{0D108BD9-81ED-4DB2-BD59-A6C34878D82A}">
                    <a16:rowId xmlns:a16="http://schemas.microsoft.com/office/drawing/2014/main" val="10004"/>
                  </a:ext>
                </a:extLst>
              </a:tr>
              <a:tr h="335473">
                <a:tc>
                  <a:txBody>
                    <a:bodyPr/>
                    <a:lstStyle/>
                    <a:p>
                      <a:endParaRPr kumimoji="1" lang="ja-JP" altLang="en-US" sz="1200" dirty="0">
                        <a:latin typeface="Meiryo UI"/>
                        <a:ea typeface="Meiryo UI"/>
                      </a:endParaRPr>
                    </a:p>
                  </a:txBody>
                  <a:tcPr anchor="ctr"/>
                </a:tc>
                <a:tc>
                  <a:txBody>
                    <a:bodyPr/>
                    <a:lstStyle/>
                    <a:p>
                      <a:pPr algn="ctr"/>
                      <a:r>
                        <a:rPr kumimoji="1" lang="en-US" altLang="ja-JP" sz="1200" dirty="0">
                          <a:latin typeface="Meiryo UI"/>
                          <a:ea typeface="Meiryo UI"/>
                        </a:rPr>
                        <a:t>15:40</a:t>
                      </a:r>
                      <a:r>
                        <a:rPr kumimoji="1" lang="ja-JP" altLang="en-US" sz="1200" dirty="0">
                          <a:latin typeface="Meiryo UI"/>
                          <a:ea typeface="Meiryo UI"/>
                        </a:rPr>
                        <a:t>～</a:t>
                      </a:r>
                      <a:r>
                        <a:rPr kumimoji="1" lang="en-US" altLang="ja-JP" sz="1200" dirty="0">
                          <a:latin typeface="Meiryo UI"/>
                          <a:ea typeface="Meiryo UI"/>
                        </a:rPr>
                        <a:t>16:3</a:t>
                      </a:r>
                      <a:r>
                        <a:rPr kumimoji="1" lang="ja-JP" altLang="en-US" sz="1200" dirty="0">
                          <a:latin typeface="Meiryo UI"/>
                          <a:ea typeface="Meiryo UI"/>
                        </a:rPr>
                        <a:t>0</a:t>
                      </a:r>
                    </a:p>
                  </a:txBody>
                  <a:tcPr anchor="ctr"/>
                </a:tc>
                <a:extLst>
                  <a:ext uri="{0D108BD9-81ED-4DB2-BD59-A6C34878D82A}">
                    <a16:rowId xmlns:a16="http://schemas.microsoft.com/office/drawing/2014/main" val="10005"/>
                  </a:ext>
                </a:extLst>
              </a:tr>
              <a:tr h="335473">
                <a:tc>
                  <a:txBody>
                    <a:bodyPr/>
                    <a:lstStyle/>
                    <a:p>
                      <a:endParaRPr kumimoji="1" lang="ja-JP" altLang="en-US" sz="1200" dirty="0">
                        <a:latin typeface="Meiryo UI"/>
                        <a:ea typeface="Meiryo UI"/>
                      </a:endParaRPr>
                    </a:p>
                  </a:txBody>
                  <a:tcPr anchor="ctr"/>
                </a:tc>
                <a:tc>
                  <a:txBody>
                    <a:bodyPr/>
                    <a:lstStyle/>
                    <a:p>
                      <a:pPr algn="ctr"/>
                      <a:r>
                        <a:rPr kumimoji="1" lang="en-US" altLang="ja-JP" sz="1200" dirty="0">
                          <a:latin typeface="Meiryo UI"/>
                          <a:ea typeface="Meiryo UI"/>
                        </a:rPr>
                        <a:t>No time preference</a:t>
                      </a:r>
                      <a:endParaRPr kumimoji="1" lang="ja-JP" altLang="en-US" sz="1200" dirty="0">
                        <a:latin typeface="Meiryo UI"/>
                        <a:ea typeface="Meiryo UI"/>
                      </a:endParaRPr>
                    </a:p>
                  </a:txBody>
                  <a:tcPr anchor="ctr"/>
                </a:tc>
                <a:extLst>
                  <a:ext uri="{0D108BD9-81ED-4DB2-BD59-A6C34878D82A}">
                    <a16:rowId xmlns:a16="http://schemas.microsoft.com/office/drawing/2014/main" val="10007"/>
                  </a:ext>
                </a:extLst>
              </a:tr>
            </a:tbl>
          </a:graphicData>
        </a:graphic>
      </p:graphicFrame>
      <p:graphicFrame>
        <p:nvGraphicFramePr>
          <p:cNvPr id="1135" name="四角形 51"/>
          <p:cNvGraphicFramePr>
            <a:graphicFrameLocks noGrp="1"/>
          </p:cNvGraphicFramePr>
          <p:nvPr>
            <p:extLst>
              <p:ext uri="{D42A27DB-BD31-4B8C-83A1-F6EECF244321}">
                <p14:modId xmlns:p14="http://schemas.microsoft.com/office/powerpoint/2010/main" val="1347231365"/>
              </p:ext>
            </p:extLst>
          </p:nvPr>
        </p:nvGraphicFramePr>
        <p:xfrm>
          <a:off x="168146" y="5924577"/>
          <a:ext cx="6519381" cy="2728922"/>
        </p:xfrm>
        <a:graphic>
          <a:graphicData uri="http://schemas.openxmlformats.org/drawingml/2006/table">
            <a:tbl>
              <a:tblPr firstRow="1" bandRow="1">
                <a:tableStyleId>{5940675A-B579-460E-94D1-54222C63F5DA}</a:tableStyleId>
              </a:tblPr>
              <a:tblGrid>
                <a:gridCol w="1288771">
                  <a:extLst>
                    <a:ext uri="{9D8B030D-6E8A-4147-A177-3AD203B41FA5}">
                      <a16:colId xmlns:a16="http://schemas.microsoft.com/office/drawing/2014/main" val="20000"/>
                    </a:ext>
                  </a:extLst>
                </a:gridCol>
                <a:gridCol w="5230610">
                  <a:extLst>
                    <a:ext uri="{9D8B030D-6E8A-4147-A177-3AD203B41FA5}">
                      <a16:colId xmlns:a16="http://schemas.microsoft.com/office/drawing/2014/main" val="20001"/>
                    </a:ext>
                  </a:extLst>
                </a:gridCol>
              </a:tblGrid>
              <a:tr h="392570">
                <a:tc>
                  <a:txBody>
                    <a:bodyPr/>
                    <a:lstStyle/>
                    <a:p>
                      <a:r>
                        <a:rPr kumimoji="1" lang="ja-JP" altLang="en-US" sz="1000" dirty="0">
                          <a:latin typeface="Meiryo UI"/>
                          <a:ea typeface="Meiryo UI"/>
                        </a:rPr>
                        <a:t>名 前 </a:t>
                      </a:r>
                      <a:r>
                        <a:rPr kumimoji="1" lang="en-US" altLang="ja-JP" sz="1000" dirty="0">
                          <a:latin typeface="Meiryo UI"/>
                          <a:ea typeface="Meiryo UI"/>
                        </a:rPr>
                        <a:t>(Name)</a:t>
                      </a:r>
                      <a:endParaRPr kumimoji="1" lang="ja-JP" altLang="en-US" sz="10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8727">
                <a:tc>
                  <a:txBody>
                    <a:bodyPr/>
                    <a:lstStyle/>
                    <a:p>
                      <a:r>
                        <a:rPr kumimoji="1" lang="ja-JP" altLang="en-US" sz="1000" dirty="0">
                          <a:latin typeface="Meiryo UI"/>
                          <a:ea typeface="Meiryo UI"/>
                        </a:rPr>
                        <a:t>住 所</a:t>
                      </a:r>
                      <a:r>
                        <a:rPr kumimoji="1" lang="ja-JP" altLang="en-US" sz="1000" baseline="0" dirty="0">
                          <a:latin typeface="Meiryo UI"/>
                          <a:ea typeface="Meiryo UI"/>
                        </a:rPr>
                        <a:t> </a:t>
                      </a:r>
                      <a:r>
                        <a:rPr kumimoji="1" lang="en-US" altLang="ja-JP" sz="1000" dirty="0">
                          <a:latin typeface="Meiryo UI"/>
                          <a:ea typeface="Meiryo UI"/>
                        </a:rPr>
                        <a:t>(Address)</a:t>
                      </a:r>
                      <a:endParaRPr kumimoji="1" lang="ja-JP" altLang="en-US" sz="10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2793">
                <a:tc>
                  <a:txBody>
                    <a:bodyPr/>
                    <a:lstStyle/>
                    <a:p>
                      <a:r>
                        <a:rPr kumimoji="1" lang="ja-JP" altLang="en-US" sz="1000" dirty="0">
                          <a:latin typeface="Meiryo UI"/>
                          <a:ea typeface="Meiryo UI"/>
                        </a:rPr>
                        <a:t>在留資格 </a:t>
                      </a:r>
                      <a:r>
                        <a:rPr kumimoji="1" lang="en-US" altLang="ja-JP" sz="1000" dirty="0">
                          <a:latin typeface="Meiryo UI"/>
                          <a:ea typeface="Meiryo UI"/>
                        </a:rPr>
                        <a:t>(Status of Residence)</a:t>
                      </a:r>
                      <a:endParaRPr kumimoji="1" lang="ja-JP" altLang="en-US" sz="10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65163">
                <a:tc>
                  <a:txBody>
                    <a:bodyPr/>
                    <a:lstStyle/>
                    <a:p>
                      <a:r>
                        <a:rPr kumimoji="1" lang="ja-JP" altLang="en-US" sz="1000" dirty="0">
                          <a:latin typeface="Meiryo UI"/>
                          <a:ea typeface="Meiryo UI"/>
                        </a:rPr>
                        <a:t>言 葉 </a:t>
                      </a:r>
                      <a:r>
                        <a:rPr kumimoji="1" lang="en-US" altLang="ja-JP" sz="1000" dirty="0">
                          <a:latin typeface="Meiryo UI"/>
                          <a:ea typeface="Meiryo UI"/>
                        </a:rPr>
                        <a:t>(Language)</a:t>
                      </a:r>
                      <a:endParaRPr kumimoji="1" lang="ja-JP" altLang="en-US" sz="10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300"/>
                        </a:lnSpc>
                      </a:pPr>
                      <a:r>
                        <a:rPr kumimoji="1" lang="ja-JP" altLang="en-US" sz="1100" dirty="0">
                          <a:latin typeface="Meiryo UI"/>
                          <a:ea typeface="Meiryo UI"/>
                        </a:rPr>
                        <a:t>□にほんご 　　□</a:t>
                      </a:r>
                      <a:r>
                        <a:rPr kumimoji="1" lang="en-US" altLang="ja-JP" sz="1100" dirty="0">
                          <a:latin typeface="Meiryo UI"/>
                          <a:ea typeface="Meiryo UI"/>
                        </a:rPr>
                        <a:t>English</a:t>
                      </a:r>
                      <a:r>
                        <a:rPr kumimoji="1" lang="ja-JP" altLang="en-US" sz="1100" dirty="0">
                          <a:latin typeface="Meiryo UI"/>
                          <a:ea typeface="Meiryo UI"/>
                        </a:rPr>
                        <a:t>　　 □中文　　 □</a:t>
                      </a:r>
                      <a:r>
                        <a:rPr kumimoji="1" lang="ko-KR" altLang="en-US" sz="1100" kern="1200" dirty="0">
                          <a:solidFill>
                            <a:schemeClr val="tx1"/>
                          </a:solidFill>
                          <a:latin typeface="+mj-ea"/>
                          <a:ea typeface="+mn-ea"/>
                          <a:cs typeface="+mn-cs"/>
                        </a:rPr>
                        <a:t>한국어</a:t>
                      </a:r>
                      <a:r>
                        <a:rPr kumimoji="1" lang="ja-JP" altLang="en-US" sz="1100" kern="1200" dirty="0">
                          <a:solidFill>
                            <a:schemeClr val="tx1"/>
                          </a:solidFill>
                          <a:latin typeface="+mj-ea"/>
                          <a:ea typeface="+mn-ea"/>
                          <a:cs typeface="+mn-cs"/>
                        </a:rPr>
                        <a:t>　　</a:t>
                      </a:r>
                      <a:r>
                        <a:rPr kumimoji="1" lang="ja-JP" altLang="en-US" sz="1100" dirty="0">
                          <a:latin typeface="Meiryo UI"/>
                          <a:ea typeface="Meiryo UI"/>
                        </a:rPr>
                        <a:t>□</a:t>
                      </a:r>
                      <a:r>
                        <a:rPr kumimoji="1" lang="en-US" altLang="ja-JP" sz="1100" kern="1200" dirty="0">
                          <a:solidFill>
                            <a:schemeClr val="tx1"/>
                          </a:solidFill>
                          <a:latin typeface="+mj-ea"/>
                          <a:ea typeface="+mn-ea"/>
                          <a:cs typeface="+mn-cs"/>
                        </a:rPr>
                        <a:t>Bahasa Indonesia</a:t>
                      </a:r>
                      <a:endParaRPr kumimoji="1" lang="en-US" altLang="ja-JP" sz="1100" dirty="0">
                        <a:latin typeface="Meiryo UI"/>
                        <a:ea typeface="Meiryo UI"/>
                      </a:endParaRPr>
                    </a:p>
                    <a:p>
                      <a:pPr>
                        <a:lnSpc>
                          <a:spcPct val="150000"/>
                        </a:lnSpc>
                      </a:pPr>
                      <a:r>
                        <a:rPr kumimoji="1" lang="ja-JP" altLang="en-US" sz="1100" dirty="0">
                          <a:latin typeface="Meiryo UI"/>
                          <a:ea typeface="Meiryo UI"/>
                        </a:rPr>
                        <a:t>□</a:t>
                      </a:r>
                      <a:r>
                        <a:rPr kumimoji="1" lang="en-US" altLang="ja-JP" sz="1100" dirty="0">
                          <a:latin typeface="Meiryo UI"/>
                          <a:ea typeface="Meiryo UI"/>
                        </a:rPr>
                        <a:t>Other</a:t>
                      </a:r>
                      <a:r>
                        <a:rPr kumimoji="1" lang="ja-JP" altLang="en-US" sz="1100" dirty="0">
                          <a:latin typeface="Meiryo UI"/>
                          <a:ea typeface="Meiryo UI"/>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987302"/>
                  </a:ext>
                </a:extLst>
              </a:tr>
              <a:tr h="325146">
                <a:tc>
                  <a:txBody>
                    <a:bodyPr/>
                    <a:lstStyle/>
                    <a:p>
                      <a:r>
                        <a:rPr kumimoji="1" lang="ja-JP" altLang="en-US" sz="1000" dirty="0">
                          <a:latin typeface="Meiryo UI"/>
                          <a:ea typeface="Meiryo UI"/>
                        </a:rPr>
                        <a:t>電 話 </a:t>
                      </a:r>
                      <a:endParaRPr kumimoji="1" lang="en-US" altLang="ja-JP" sz="1000" dirty="0">
                        <a:latin typeface="Meiryo UI"/>
                        <a:ea typeface="Meiryo UI"/>
                      </a:endParaRPr>
                    </a:p>
                    <a:p>
                      <a:r>
                        <a:rPr kumimoji="1" lang="en-US" altLang="ja-JP" sz="1000" dirty="0">
                          <a:latin typeface="Meiryo UI"/>
                          <a:ea typeface="Meiryo UI"/>
                        </a:rPr>
                        <a:t>(phone</a:t>
                      </a:r>
                      <a:r>
                        <a:rPr kumimoji="1" lang="en-US" altLang="ja-JP" sz="1000" baseline="0" dirty="0">
                          <a:latin typeface="Meiryo UI"/>
                          <a:ea typeface="Meiryo UI"/>
                        </a:rPr>
                        <a:t> number)</a:t>
                      </a:r>
                      <a:endParaRPr kumimoji="1" lang="ja-JP" altLang="en-US" sz="10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763701"/>
                  </a:ext>
                </a:extLst>
              </a:tr>
              <a:tr h="319982">
                <a:tc>
                  <a:txBody>
                    <a:bodyPr/>
                    <a:lstStyle/>
                    <a:p>
                      <a:r>
                        <a:rPr kumimoji="1" lang="en-US" altLang="ja-JP" sz="1000" dirty="0">
                          <a:latin typeface="Meiryo UI"/>
                          <a:ea typeface="Meiryo UI"/>
                        </a:rPr>
                        <a:t>E-mail</a:t>
                      </a:r>
                      <a:endParaRPr kumimoji="1" lang="ja-JP" altLang="en-US" sz="10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43" name="直線 36"/>
          <p:cNvSpPr/>
          <p:nvPr/>
        </p:nvSpPr>
        <p:spPr>
          <a:xfrm>
            <a:off x="169312" y="1521546"/>
            <a:ext cx="6519379" cy="0"/>
          </a:xfrm>
          <a:prstGeom prst="line">
            <a:avLst/>
          </a:prstGeom>
          <a:ln w="38100" cap="flat" cmpd="sng" algn="ctr">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sp>
      <p:sp>
        <p:nvSpPr>
          <p:cNvPr id="5" name="正方形/長方形 4">
            <a:extLst>
              <a:ext uri="{FF2B5EF4-FFF2-40B4-BE49-F238E27FC236}">
                <a16:creationId xmlns:a16="http://schemas.microsoft.com/office/drawing/2014/main" id="{56B57207-E8FF-4D17-8361-9A20C641CB3B}"/>
              </a:ext>
            </a:extLst>
          </p:cNvPr>
          <p:cNvSpPr/>
          <p:nvPr/>
        </p:nvSpPr>
        <p:spPr>
          <a:xfrm>
            <a:off x="1835440" y="7713361"/>
            <a:ext cx="5124351" cy="230832"/>
          </a:xfrm>
          <a:prstGeom prst="rect">
            <a:avLst/>
          </a:prstGeom>
        </p:spPr>
        <p:txBody>
          <a:bodyPr wrap="square">
            <a:spAutoFit/>
          </a:bodyPr>
          <a:lstStyle/>
          <a:p>
            <a:pPr lvl="0"/>
            <a:r>
              <a:rPr lang="ja-JP" altLang="en-US" sz="900" dirty="0">
                <a:solidFill>
                  <a:prstClr val="black"/>
                </a:solidFill>
                <a:latin typeface="Meiryo UI"/>
                <a:ea typeface="Meiryo UI"/>
              </a:rPr>
              <a:t>*</a:t>
            </a:r>
            <a:r>
              <a:rPr lang="en-US" altLang="ja-JP" sz="900" dirty="0">
                <a:solidFill>
                  <a:prstClr val="black"/>
                </a:solidFill>
                <a:latin typeface="Meiryo UI"/>
                <a:ea typeface="Meiryo UI"/>
              </a:rPr>
              <a:t>For consultations in other languages, we may use a telephone interpreting service</a:t>
            </a:r>
            <a:endParaRPr lang="ja-JP" altLang="en-US" sz="900" dirty="0">
              <a:solidFill>
                <a:prstClr val="black"/>
              </a:solidFill>
              <a:latin typeface="Meiryo UI"/>
              <a:ea typeface="Meiryo UI"/>
            </a:endParaRPr>
          </a:p>
        </p:txBody>
      </p:sp>
      <p:sp>
        <p:nvSpPr>
          <p:cNvPr id="7" name="正方形/長方形 6">
            <a:extLst>
              <a:ext uri="{FF2B5EF4-FFF2-40B4-BE49-F238E27FC236}">
                <a16:creationId xmlns:a16="http://schemas.microsoft.com/office/drawing/2014/main" id="{8B458932-C934-46B8-8569-0C9432178E34}"/>
              </a:ext>
            </a:extLst>
          </p:cNvPr>
          <p:cNvSpPr/>
          <p:nvPr/>
        </p:nvSpPr>
        <p:spPr>
          <a:xfrm>
            <a:off x="168148" y="1657586"/>
            <a:ext cx="6519379" cy="15664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100" dirty="0">
                <a:solidFill>
                  <a:schemeClr val="tx1"/>
                </a:solidFill>
                <a:ea typeface="Meiryo UI" panose="020B0604030504040204" pitchFamily="50" charset="-128"/>
              </a:rPr>
              <a:t>・</a:t>
            </a:r>
            <a:r>
              <a:rPr kumimoji="1" lang="ja-JP" altLang="en-US" sz="1100" dirty="0">
                <a:solidFill>
                  <a:schemeClr val="tx1"/>
                </a:solidFill>
                <a:ea typeface="Meiryo UI" panose="020B0604030504040204" pitchFamily="50" charset="-128"/>
              </a:rPr>
              <a:t> </a:t>
            </a:r>
            <a:r>
              <a:rPr kumimoji="1" lang="en-US" altLang="ja-JP" sz="1100" dirty="0">
                <a:solidFill>
                  <a:schemeClr val="tx1"/>
                </a:solidFill>
                <a:ea typeface="Meiryo UI" panose="020B0604030504040204" pitchFamily="50" charset="-128"/>
              </a:rPr>
              <a:t>Please return your completed application form </a:t>
            </a:r>
            <a:r>
              <a:rPr kumimoji="1" lang="ja-JP" altLang="en-US" sz="1100" dirty="0">
                <a:solidFill>
                  <a:schemeClr val="tx1"/>
                </a:solidFill>
                <a:ea typeface="Meiryo UI" panose="020B0604030504040204" pitchFamily="50" charset="-128"/>
              </a:rPr>
              <a:t>by email, fax or post by </a:t>
            </a:r>
            <a:r>
              <a:rPr kumimoji="1" lang="en-US" altLang="ja-JP" sz="1100" b="1" dirty="0">
                <a:solidFill>
                  <a:schemeClr val="tx1"/>
                </a:solidFill>
                <a:ea typeface="Meiryo UI" panose="020B0604030504040204" pitchFamily="50" charset="-128"/>
              </a:rPr>
              <a:t>Saturday 6 March 2021</a:t>
            </a:r>
            <a:r>
              <a:rPr kumimoji="1" lang="en-US" altLang="ja-JP" sz="1100" dirty="0">
                <a:solidFill>
                  <a:schemeClr val="tx1"/>
                </a:solidFill>
                <a:ea typeface="Meiryo UI" panose="020B0604030504040204" pitchFamily="50" charset="-128"/>
              </a:rPr>
              <a:t>.</a:t>
            </a:r>
            <a:endParaRPr kumimoji="1" lang="ja-JP" altLang="en-US" sz="1100" dirty="0">
              <a:solidFill>
                <a:schemeClr val="tx1"/>
              </a:solidFill>
              <a:ea typeface="Meiryo UI" panose="020B0604030504040204" pitchFamily="50" charset="-128"/>
            </a:endParaRPr>
          </a:p>
          <a:p>
            <a:pPr>
              <a:lnSpc>
                <a:spcPts val="2500"/>
              </a:lnSpc>
            </a:pPr>
            <a:r>
              <a:rPr kumimoji="1" lang="en-US" altLang="ja-JP" sz="1200" dirty="0">
                <a:solidFill>
                  <a:schemeClr val="tx1"/>
                </a:solidFill>
                <a:ea typeface="Meiryo UI" panose="020B0604030504040204" pitchFamily="50" charset="-128"/>
              </a:rPr>
              <a:t>Address to :</a:t>
            </a:r>
            <a:r>
              <a:rPr kumimoji="1" lang="ja-JP" altLang="en-US" sz="1200" dirty="0">
                <a:solidFill>
                  <a:schemeClr val="tx1"/>
                </a:solidFill>
                <a:ea typeface="Meiryo UI" panose="020B0604030504040204" pitchFamily="50" charset="-128"/>
              </a:rPr>
              <a:t> </a:t>
            </a:r>
            <a:r>
              <a:rPr kumimoji="1" lang="en-US" altLang="ja-JP" sz="1400" b="1" dirty="0">
                <a:solidFill>
                  <a:schemeClr val="tx1"/>
                </a:solidFill>
                <a:ea typeface="Meiryo UI" panose="020B0604030504040204" pitchFamily="50" charset="-128"/>
              </a:rPr>
              <a:t>Kochi Consultation Center for Foreign Residents </a:t>
            </a:r>
          </a:p>
          <a:p>
            <a:pPr>
              <a:lnSpc>
                <a:spcPts val="1500"/>
              </a:lnSpc>
            </a:pPr>
            <a:r>
              <a:rPr kumimoji="1" lang="en-US" altLang="ja-JP" sz="1200" dirty="0">
                <a:solidFill>
                  <a:schemeClr val="tx1"/>
                </a:solidFill>
                <a:ea typeface="Meiryo UI" panose="020B0604030504040204" pitchFamily="50" charset="-128"/>
              </a:rPr>
              <a:t>Email:</a:t>
            </a:r>
            <a:r>
              <a:rPr kumimoji="1" lang="ja-JP" altLang="en-US" sz="1200" dirty="0">
                <a:solidFill>
                  <a:schemeClr val="tx1"/>
                </a:solidFill>
                <a:ea typeface="Meiryo UI" panose="020B0604030504040204" pitchFamily="50" charset="-128"/>
              </a:rPr>
              <a:t> </a:t>
            </a:r>
            <a:r>
              <a:rPr kumimoji="1" lang="en-US" altLang="ja-JP" sz="1200" dirty="0">
                <a:solidFill>
                  <a:schemeClr val="tx1"/>
                </a:solidFill>
                <a:ea typeface="Meiryo UI" panose="020B0604030504040204" pitchFamily="50" charset="-128"/>
              </a:rPr>
              <a:t>consultation@kccfr.jp</a:t>
            </a:r>
            <a:r>
              <a:rPr kumimoji="1" lang="ja-JP" altLang="en-US" sz="1200" dirty="0">
                <a:solidFill>
                  <a:schemeClr val="tx1"/>
                </a:solidFill>
                <a:ea typeface="Meiryo UI" panose="020B0604030504040204" pitchFamily="50" charset="-128"/>
              </a:rPr>
              <a:t>　　</a:t>
            </a:r>
            <a:r>
              <a:rPr kumimoji="1" lang="en-US" altLang="ja-JP" sz="1200" dirty="0">
                <a:solidFill>
                  <a:schemeClr val="tx1"/>
                </a:solidFill>
                <a:ea typeface="Meiryo UI" panose="020B0604030504040204" pitchFamily="50" charset="-128"/>
              </a:rPr>
              <a:t>FAX:</a:t>
            </a:r>
            <a:r>
              <a:rPr kumimoji="1" lang="ja-JP" altLang="en-US" sz="1200" dirty="0">
                <a:solidFill>
                  <a:schemeClr val="tx1"/>
                </a:solidFill>
                <a:ea typeface="Meiryo UI" panose="020B0604030504040204" pitchFamily="50" charset="-128"/>
              </a:rPr>
              <a:t>　</a:t>
            </a:r>
            <a:r>
              <a:rPr kumimoji="1" lang="en-US" altLang="ja-JP" sz="1200" dirty="0">
                <a:solidFill>
                  <a:schemeClr val="tx1"/>
                </a:solidFill>
                <a:ea typeface="Meiryo UI" panose="020B0604030504040204" pitchFamily="50" charset="-128"/>
              </a:rPr>
              <a:t>088</a:t>
            </a:r>
            <a:r>
              <a:rPr kumimoji="1" lang="ja-JP" altLang="en-US" sz="1200" dirty="0">
                <a:solidFill>
                  <a:schemeClr val="tx1"/>
                </a:solidFill>
                <a:ea typeface="Meiryo UI" panose="020B0604030504040204" pitchFamily="50" charset="-128"/>
              </a:rPr>
              <a:t>－</a:t>
            </a:r>
            <a:r>
              <a:rPr kumimoji="1" lang="en-US" altLang="ja-JP" sz="1200" dirty="0">
                <a:solidFill>
                  <a:schemeClr val="tx1"/>
                </a:solidFill>
                <a:ea typeface="Meiryo UI" panose="020B0604030504040204" pitchFamily="50" charset="-128"/>
              </a:rPr>
              <a:t>821</a:t>
            </a:r>
            <a:r>
              <a:rPr kumimoji="1" lang="ja-JP" altLang="en-US" sz="1200" dirty="0">
                <a:solidFill>
                  <a:schemeClr val="tx1"/>
                </a:solidFill>
                <a:ea typeface="Meiryo UI" panose="020B0604030504040204" pitchFamily="50" charset="-128"/>
              </a:rPr>
              <a:t>－</a:t>
            </a:r>
            <a:r>
              <a:rPr kumimoji="1" lang="en-US" altLang="ja-JP" sz="1200" dirty="0">
                <a:solidFill>
                  <a:schemeClr val="tx1"/>
                </a:solidFill>
                <a:ea typeface="Meiryo UI" panose="020B0604030504040204" pitchFamily="50" charset="-128"/>
              </a:rPr>
              <a:t>6441</a:t>
            </a:r>
          </a:p>
          <a:p>
            <a:pPr>
              <a:lnSpc>
                <a:spcPts val="1500"/>
              </a:lnSpc>
            </a:pPr>
            <a:r>
              <a:rPr kumimoji="1" lang="en-US" altLang="ja-JP" sz="1200" dirty="0">
                <a:solidFill>
                  <a:schemeClr val="tx1"/>
                </a:solidFill>
                <a:ea typeface="Meiryo UI" panose="020B0604030504040204" pitchFamily="50" charset="-128"/>
              </a:rPr>
              <a:t>Postal address: </a:t>
            </a:r>
            <a:r>
              <a:rPr kumimoji="1" lang="en-US" altLang="ja-JP" sz="1200" dirty="0">
                <a:solidFill>
                  <a:schemeClr val="tx1"/>
                </a:solidFill>
              </a:rPr>
              <a:t>Level 1, 4-1-37 </a:t>
            </a:r>
            <a:r>
              <a:rPr kumimoji="1" lang="en-US" altLang="ja-JP" sz="1200" dirty="0" err="1">
                <a:solidFill>
                  <a:schemeClr val="tx1"/>
                </a:solidFill>
              </a:rPr>
              <a:t>Honmachi</a:t>
            </a:r>
            <a:r>
              <a:rPr kumimoji="1" lang="en-US" altLang="ja-JP" sz="1200" dirty="0">
                <a:solidFill>
                  <a:schemeClr val="tx1"/>
                </a:solidFill>
              </a:rPr>
              <a:t>, Kochi City, Kochi Prefecture, 780-0870</a:t>
            </a:r>
          </a:p>
          <a:p>
            <a:pPr>
              <a:lnSpc>
                <a:spcPts val="1500"/>
              </a:lnSpc>
            </a:pPr>
            <a:r>
              <a:rPr kumimoji="1" lang="en-US" altLang="ja-JP" sz="1200" dirty="0">
                <a:solidFill>
                  <a:schemeClr val="tx1"/>
                </a:solidFill>
                <a:ea typeface="Meiryo UI" panose="020B0604030504040204" pitchFamily="50" charset="-128"/>
              </a:rPr>
              <a:t>Enquires: 088</a:t>
            </a:r>
            <a:r>
              <a:rPr kumimoji="1" lang="ja-JP" altLang="en-US" sz="1200" dirty="0">
                <a:solidFill>
                  <a:schemeClr val="tx1"/>
                </a:solidFill>
                <a:ea typeface="Meiryo UI" panose="020B0604030504040204" pitchFamily="50" charset="-128"/>
              </a:rPr>
              <a:t>－</a:t>
            </a:r>
            <a:r>
              <a:rPr kumimoji="1" lang="en-US" altLang="ja-JP" sz="1200" dirty="0">
                <a:solidFill>
                  <a:schemeClr val="tx1"/>
                </a:solidFill>
                <a:ea typeface="Meiryo UI" panose="020B0604030504040204" pitchFamily="50" charset="-128"/>
              </a:rPr>
              <a:t>821</a:t>
            </a:r>
            <a:r>
              <a:rPr kumimoji="1" lang="ja-JP" altLang="en-US" sz="1200" dirty="0">
                <a:solidFill>
                  <a:schemeClr val="tx1"/>
                </a:solidFill>
                <a:ea typeface="Meiryo UI" panose="020B0604030504040204" pitchFamily="50" charset="-128"/>
              </a:rPr>
              <a:t>－</a:t>
            </a:r>
            <a:r>
              <a:rPr kumimoji="1" lang="en-US" altLang="ja-JP" sz="1200" dirty="0">
                <a:solidFill>
                  <a:schemeClr val="tx1"/>
                </a:solidFill>
                <a:ea typeface="Meiryo UI" panose="020B0604030504040204" pitchFamily="50" charset="-128"/>
              </a:rPr>
              <a:t>6440</a:t>
            </a:r>
          </a:p>
        </p:txBody>
      </p:sp>
      <p:sp>
        <p:nvSpPr>
          <p:cNvPr id="4" name="正方形/長方形 3">
            <a:extLst>
              <a:ext uri="{FF2B5EF4-FFF2-40B4-BE49-F238E27FC236}">
                <a16:creationId xmlns:a16="http://schemas.microsoft.com/office/drawing/2014/main" id="{D99FF301-527D-4CB6-AC7E-AEC6D7FBA2FA}"/>
              </a:ext>
            </a:extLst>
          </p:cNvPr>
          <p:cNvSpPr/>
          <p:nvPr/>
        </p:nvSpPr>
        <p:spPr>
          <a:xfrm>
            <a:off x="86202" y="8692656"/>
            <a:ext cx="3512783" cy="676339"/>
          </a:xfrm>
          <a:prstGeom prst="rect">
            <a:avLst/>
          </a:prstGeom>
        </p:spPr>
        <p:txBody>
          <a:bodyPr wrap="square">
            <a:spAutoFit/>
          </a:bodyPr>
          <a:lstStyle/>
          <a:p>
            <a:pPr>
              <a:lnSpc>
                <a:spcPct val="110000"/>
              </a:lnSpc>
            </a:pPr>
            <a:r>
              <a:rPr lang="ja-JP" altLang="en-US" sz="1050" dirty="0">
                <a:latin typeface="Meiryo UI"/>
                <a:ea typeface="Meiryo UI"/>
              </a:rPr>
              <a:t>■</a:t>
            </a:r>
            <a:r>
              <a:rPr lang="en-US" altLang="ja-JP" sz="800" dirty="0">
                <a:latin typeface="Meiryo UI"/>
                <a:ea typeface="Meiryo UI"/>
              </a:rPr>
              <a:t>In principle, consultations are assigned based on the order of arrival of application forms. We will contact applicants to inform them of the time of their consultation upon review of their application form.</a:t>
            </a:r>
          </a:p>
        </p:txBody>
      </p:sp>
      <p:sp>
        <p:nvSpPr>
          <p:cNvPr id="6" name="テキスト ボックス 5">
            <a:extLst>
              <a:ext uri="{FF2B5EF4-FFF2-40B4-BE49-F238E27FC236}">
                <a16:creationId xmlns:a16="http://schemas.microsoft.com/office/drawing/2014/main" id="{4775532D-0900-4E87-8089-0AEC57F7F294}"/>
              </a:ext>
            </a:extLst>
          </p:cNvPr>
          <p:cNvSpPr txBox="1"/>
          <p:nvPr/>
        </p:nvSpPr>
        <p:spPr>
          <a:xfrm>
            <a:off x="3747752" y="8738137"/>
            <a:ext cx="1553557" cy="707886"/>
          </a:xfrm>
          <a:prstGeom prst="rect">
            <a:avLst/>
          </a:prstGeom>
          <a:noFill/>
          <a:ln>
            <a:solidFill>
              <a:schemeClr val="bg1">
                <a:lumMod val="50000"/>
              </a:schemeClr>
            </a:solidFill>
            <a:prstDash val="solid"/>
          </a:ln>
        </p:spPr>
        <p:txBody>
          <a:bodyPr wrap="square" rtlCol="0">
            <a:spAutoFit/>
          </a:bodyPr>
          <a:lstStyle/>
          <a:p>
            <a:pPr algn="dist"/>
            <a:r>
              <a:rPr kumimoji="1" lang="en-US" altLang="ja-JP" sz="800" dirty="0">
                <a:latin typeface="Arial" panose="020B0604020202020204" pitchFamily="34" charset="0"/>
                <a:ea typeface="Meiryo UI" panose="020B0604030504040204" pitchFamily="50" charset="-128"/>
                <a:cs typeface="Arial" panose="020B0604020202020204" pitchFamily="34" charset="0"/>
              </a:rPr>
              <a:t>To prevent the spread of COVID-19, we ask for your cooperation regarding the use</a:t>
            </a:r>
            <a:r>
              <a:rPr kumimoji="1" lang="ja-JP" altLang="en-US" sz="800" dirty="0">
                <a:latin typeface="Arial" panose="020B0604020202020204" pitchFamily="34" charset="0"/>
                <a:ea typeface="Meiryo UI" panose="020B0604030504040204" pitchFamily="50" charset="-128"/>
                <a:cs typeface="Arial" panose="020B0604020202020204" pitchFamily="34" charset="0"/>
              </a:rPr>
              <a:t> </a:t>
            </a:r>
            <a:r>
              <a:rPr kumimoji="1" lang="en-US" altLang="ja-JP" sz="800" dirty="0">
                <a:latin typeface="Arial" panose="020B0604020202020204" pitchFamily="34" charset="0"/>
                <a:ea typeface="Meiryo UI" panose="020B0604030504040204" pitchFamily="50" charset="-128"/>
                <a:cs typeface="Arial" panose="020B0604020202020204" pitchFamily="34" charset="0"/>
              </a:rPr>
              <a:t>of hand sanitizer, temperature checks and mask wearing.</a:t>
            </a:r>
            <a:endParaRPr kumimoji="1" lang="ja-JP" altLang="en-US" sz="800" dirty="0">
              <a:latin typeface="Arial" panose="020B0604020202020204" pitchFamily="34" charset="0"/>
              <a:ea typeface="Meiryo UI" panose="020B0604030504040204" pitchFamily="50" charset="-128"/>
              <a:cs typeface="Arial" panose="020B0604020202020204" pitchFamily="34" charset="0"/>
            </a:endParaRPr>
          </a:p>
        </p:txBody>
      </p:sp>
      <p:sp>
        <p:nvSpPr>
          <p:cNvPr id="8" name="テキスト ボックス 7">
            <a:extLst>
              <a:ext uri="{FF2B5EF4-FFF2-40B4-BE49-F238E27FC236}">
                <a16:creationId xmlns:a16="http://schemas.microsoft.com/office/drawing/2014/main" id="{C664F69F-98B1-4647-ABEA-609CBB4482F9}"/>
              </a:ext>
            </a:extLst>
          </p:cNvPr>
          <p:cNvSpPr txBox="1"/>
          <p:nvPr/>
        </p:nvSpPr>
        <p:spPr>
          <a:xfrm>
            <a:off x="71896" y="9298141"/>
            <a:ext cx="3527089" cy="538609"/>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There is no car park at the Kochi Prefectural Culture Hall. Please come by public transport or use a nearby pay car park.</a:t>
            </a:r>
          </a:p>
          <a:p>
            <a:r>
              <a:rPr kumimoji="1" lang="ja-JP" altLang="en-US" sz="1050" dirty="0">
                <a:latin typeface="Meiryo UI" panose="020B0604030504040204" pitchFamily="50" charset="-128"/>
                <a:ea typeface="Meiryo UI" panose="020B0604030504040204" pitchFamily="50" charset="-128"/>
              </a:rPr>
              <a:t>　</a:t>
            </a:r>
            <a:endParaRPr kumimoji="1" lang="en-US" altLang="ja-JP" sz="105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A07305E2-289D-4275-868A-D1FEAF464618}"/>
              </a:ext>
            </a:extLst>
          </p:cNvPr>
          <p:cNvSpPr txBox="1"/>
          <p:nvPr/>
        </p:nvSpPr>
        <p:spPr>
          <a:xfrm>
            <a:off x="158633" y="745435"/>
            <a:ext cx="1283365" cy="276999"/>
          </a:xfrm>
          <a:prstGeom prst="rect">
            <a:avLst/>
          </a:prstGeom>
          <a:noFill/>
        </p:spPr>
        <p:txBody>
          <a:bodyPr wrap="none" rtlCol="0">
            <a:spAutoFit/>
          </a:bodyPr>
          <a:lstStyle/>
          <a:p>
            <a:r>
              <a:rPr kumimoji="1" lang="en-US" altLang="ja-JP" sz="1200" b="1" dirty="0"/>
              <a:t>Application Form</a:t>
            </a:r>
            <a:endParaRPr kumimoji="1" lang="ja-JP" altLang="en-US" sz="1200" b="1" dirty="0"/>
          </a:p>
        </p:txBody>
      </p:sp>
      <p:pic>
        <p:nvPicPr>
          <p:cNvPr id="15" name="図 14">
            <a:extLst>
              <a:ext uri="{FF2B5EF4-FFF2-40B4-BE49-F238E27FC236}">
                <a16:creationId xmlns:a16="http://schemas.microsoft.com/office/drawing/2014/main" id="{A020303F-2D93-45B1-8CFC-33BAB65A226C}"/>
              </a:ext>
            </a:extLst>
          </p:cNvPr>
          <p:cNvPicPr>
            <a:picLocks noChangeAspect="1"/>
          </p:cNvPicPr>
          <p:nvPr/>
        </p:nvPicPr>
        <p:blipFill>
          <a:blip r:embed="rId2">
            <a:grayscl/>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5301309" y="8746272"/>
            <a:ext cx="1386218" cy="693523"/>
          </a:xfrm>
          <a:prstGeom prst="rect">
            <a:avLst/>
          </a:prstGeom>
          <a:ln>
            <a:solidFill>
              <a:schemeClr val="bg2">
                <a:lumMod val="75000"/>
              </a:schemeClr>
            </a:solidFill>
          </a:ln>
        </p:spPr>
      </p:pic>
      <p:sp>
        <p:nvSpPr>
          <p:cNvPr id="10" name="四角形: 角を丸くする 9">
            <a:extLst>
              <a:ext uri="{FF2B5EF4-FFF2-40B4-BE49-F238E27FC236}">
                <a16:creationId xmlns:a16="http://schemas.microsoft.com/office/drawing/2014/main" id="{D06A69EB-958A-488E-AC91-2B4E2559B9D8}"/>
              </a:ext>
            </a:extLst>
          </p:cNvPr>
          <p:cNvSpPr/>
          <p:nvPr/>
        </p:nvSpPr>
        <p:spPr>
          <a:xfrm>
            <a:off x="86202" y="620176"/>
            <a:ext cx="1455440" cy="550911"/>
          </a:xfrm>
          <a:prstGeom prst="roundRect">
            <a:avLst/>
          </a:prstGeom>
          <a:noFill/>
          <a:ln w="508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2C241888-51A5-472D-A43C-5E07D0CE3E06}"/>
              </a:ext>
            </a:extLst>
          </p:cNvPr>
          <p:cNvPicPr>
            <a:picLocks noChangeAspect="1"/>
          </p:cNvPicPr>
          <p:nvPr/>
        </p:nvPicPr>
        <p:blipFill>
          <a:blip r:embed="rId4">
            <a:extLst>
              <a:ext uri="{BEBA8EAE-BF5A-486C-A8C5-ECC9F3942E4B}">
                <a14:imgProps xmlns:a14="http://schemas.microsoft.com/office/drawing/2010/main">
                  <a14:imgLayer r:embed="rId5">
                    <a14:imgEffect>
                      <a14:saturation sat="0"/>
                    </a14:imgEffect>
                  </a14:imgLayer>
                </a14:imgProps>
              </a:ext>
            </a:extLst>
          </a:blip>
          <a:stretch>
            <a:fillRect/>
          </a:stretch>
        </p:blipFill>
        <p:spPr>
          <a:xfrm>
            <a:off x="5601843" y="2255844"/>
            <a:ext cx="1055817" cy="911497"/>
          </a:xfrm>
          <a:prstGeom prst="rect">
            <a:avLst/>
          </a:prstGeom>
        </p:spPr>
      </p:pic>
      <p:sp>
        <p:nvSpPr>
          <p:cNvPr id="21" name="テキスト ボックス 20">
            <a:extLst>
              <a:ext uri="{FF2B5EF4-FFF2-40B4-BE49-F238E27FC236}">
                <a16:creationId xmlns:a16="http://schemas.microsoft.com/office/drawing/2014/main" id="{1E616C73-8D91-4236-AACA-943A8D070A2F}"/>
              </a:ext>
            </a:extLst>
          </p:cNvPr>
          <p:cNvSpPr txBox="1"/>
          <p:nvPr/>
        </p:nvSpPr>
        <p:spPr>
          <a:xfrm>
            <a:off x="1718191" y="868689"/>
            <a:ext cx="4447387" cy="523220"/>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Venue : Kochi Prefectural Culture Hall</a:t>
            </a:r>
          </a:p>
          <a:p>
            <a:r>
              <a:rPr kumimoji="1" lang="en-US" altLang="ja-JP" sz="1400" b="1" dirty="0">
                <a:latin typeface="Meiryo UI" panose="020B0604030504040204" pitchFamily="50" charset="-128"/>
                <a:ea typeface="Meiryo UI" panose="020B0604030504040204" pitchFamily="50" charset="-128"/>
              </a:rPr>
              <a:t>             (Level 4, Multipurpose Room 10)</a:t>
            </a:r>
            <a:endParaRPr kumimoji="1" lang="ja-JP" altLang="en-US" sz="1400" b="1" dirty="0">
              <a:latin typeface="Meiryo UI" panose="020B0604030504040204" pitchFamily="50" charset="-128"/>
              <a:ea typeface="Meiryo UI" panose="020B0604030504040204" pitchFamily="50" charset="-128"/>
            </a:endParaRPr>
          </a:p>
        </p:txBody>
      </p:sp>
      <p:cxnSp>
        <p:nvCxnSpPr>
          <p:cNvPr id="13" name="直線コネクタ 12">
            <a:extLst>
              <a:ext uri="{FF2B5EF4-FFF2-40B4-BE49-F238E27FC236}">
                <a16:creationId xmlns:a16="http://schemas.microsoft.com/office/drawing/2014/main" id="{89B9296B-6923-4C22-B6B4-8320BABE5821}"/>
              </a:ext>
            </a:extLst>
          </p:cNvPr>
          <p:cNvCxnSpPr>
            <a:cxnSpLocks/>
          </p:cNvCxnSpPr>
          <p:nvPr/>
        </p:nvCxnSpPr>
        <p:spPr>
          <a:xfrm flipV="1">
            <a:off x="1330307" y="466205"/>
            <a:ext cx="4453544" cy="564"/>
          </a:xfrm>
          <a:prstGeom prst="line">
            <a:avLst/>
          </a:prstGeom>
          <a:ln w="95250" cap="sq" cmpd="thickThin">
            <a:solidFill>
              <a:schemeClr val="tx1"/>
            </a:solidFill>
            <a:round/>
          </a:ln>
        </p:spPr>
        <p:style>
          <a:lnRef idx="1">
            <a:schemeClr val="dk1"/>
          </a:lnRef>
          <a:fillRef idx="0">
            <a:schemeClr val="dk1"/>
          </a:fillRef>
          <a:effectRef idx="0">
            <a:schemeClr val="dk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2119</TotalTime>
  <Words>318</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맑은 고딕</vt:lpstr>
      <vt:lpstr>Meiryo UI</vt:lpstr>
      <vt:lpstr>ＭＳ 明朝</vt:lpstr>
      <vt:lpstr>メイリオ</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user2</dc:creator>
  <cp:lastModifiedBy>user2</cp:lastModifiedBy>
  <cp:revision>193</cp:revision>
  <cp:lastPrinted>2021-02-03T00:51:58Z</cp:lastPrinted>
  <dcterms:created xsi:type="dcterms:W3CDTF">2020-12-18T06:21:34Z</dcterms:created>
  <dcterms:modified xsi:type="dcterms:W3CDTF">2021-02-03T05:39:15Z</dcterms:modified>
</cp:coreProperties>
</file>