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
  </p:notesMasterIdLst>
  <p:sldIdLst>
    <p:sldId id="257" r:id="rId2"/>
  </p:sldIdLst>
  <p:sldSz cx="6858000" cy="9906000" type="A4"/>
  <p:notesSz cx="6799263"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2" initials="u" lastIdx="1" clrIdx="0">
    <p:extLst>
      <p:ext uri="{19B8F6BF-5375-455C-9EA6-DF929625EA0E}">
        <p15:presenceInfo xmlns:p15="http://schemas.microsoft.com/office/powerpoint/2012/main" userId="user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219"/>
    <a:srgbClr val="0099FF"/>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4660"/>
  </p:normalViewPr>
  <p:slideViewPr>
    <p:cSldViewPr>
      <p:cViewPr varScale="1">
        <p:scale>
          <a:sx n="50" d="100"/>
          <a:sy n="50" d="100"/>
        </p:scale>
        <p:origin x="2388" y="66"/>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2021/9/18</a:t>
            </a:fld>
            <a:endParaRPr kumimoji="1" lang="ja-JP" altLang="en-US"/>
          </a:p>
        </p:txBody>
      </p:sp>
      <p:sp>
        <p:nvSpPr>
          <p:cNvPr id="1102" name="スライド イメージ プレースホルダー 3"/>
          <p:cNvSpPr>
            <a:spLocks noGrp="1" noRot="1" noChangeAspect="1"/>
          </p:cNvSpPr>
          <p:nvPr>
            <p:ph type="sldImg" idx="2"/>
          </p:nvPr>
        </p:nvSpPr>
        <p:spPr>
          <a:xfrm>
            <a:off x="2111375" y="744538"/>
            <a:ext cx="2576513"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7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0"/>
            <a:ext cx="1543050" cy="8231375"/>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0" cy="82313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2021/9/18</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3"/>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2726922"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342902" y="2456723"/>
            <a:ext cx="2256234" cy="61713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773202"/>
            <a:ext cx="4114800" cy="818623"/>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2021/9/18</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2" cy="527403"/>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342900" y="9009451"/>
            <a:ext cx="1411914" cy="527403"/>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2021/9/18</a:t>
            </a:fld>
            <a:endParaRPr lang="ja-JP" altLang="en-US" dirty="0"/>
          </a:p>
        </p:txBody>
      </p:sp>
      <p:sp>
        <p:nvSpPr>
          <p:cNvPr id="1029" name="スライド番号プレースホルダー 5"/>
          <p:cNvSpPr>
            <a:spLocks noGrp="1"/>
          </p:cNvSpPr>
          <p:nvPr>
            <p:ph type="sldNum" sz="quarter" idx="4"/>
          </p:nvPr>
        </p:nvSpPr>
        <p:spPr>
          <a:xfrm>
            <a:off x="5076183" y="9009451"/>
            <a:ext cx="1438917" cy="527403"/>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 name="正方形/長方形 1"/>
          <p:cNvSpPr/>
          <p:nvPr/>
        </p:nvSpPr>
        <p:spPr>
          <a:xfrm>
            <a:off x="2125043" y="5715990"/>
            <a:ext cx="1368152" cy="2642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800" dirty="0">
                <a:solidFill>
                  <a:prstClr val="black"/>
                </a:solidFill>
                <a:latin typeface="Meiryo UI"/>
                <a:ea typeface="Meiryo UI"/>
              </a:rPr>
              <a:t>※日本人の方は記入不要</a:t>
            </a:r>
            <a:r>
              <a:rPr lang="ja-JP" altLang="en-US" dirty="0">
                <a:solidFill>
                  <a:prstClr val="black"/>
                </a:solidFill>
                <a:latin typeface="Meiryo UI"/>
                <a:ea typeface="Meiryo UI"/>
              </a:rPr>
              <a:t>　</a:t>
            </a:r>
            <a:endParaRPr lang="ja-JP" altLang="en-US" sz="1100" dirty="0">
              <a:solidFill>
                <a:prstClr val="black"/>
              </a:solidFill>
              <a:latin typeface="Meiryo UI"/>
              <a:ea typeface="Meiryo UI"/>
            </a:endParaRPr>
          </a:p>
        </p:txBody>
      </p:sp>
      <p:graphicFrame>
        <p:nvGraphicFramePr>
          <p:cNvPr id="1142" name="四角形 38"/>
          <p:cNvGraphicFramePr>
            <a:graphicFrameLocks noGrp="1"/>
          </p:cNvGraphicFramePr>
          <p:nvPr>
            <p:extLst>
              <p:ext uri="{D42A27DB-BD31-4B8C-83A1-F6EECF244321}">
                <p14:modId xmlns:p14="http://schemas.microsoft.com/office/powerpoint/2010/main" val="1561642967"/>
              </p:ext>
            </p:extLst>
          </p:nvPr>
        </p:nvGraphicFramePr>
        <p:xfrm>
          <a:off x="291748" y="1793927"/>
          <a:ext cx="4122211" cy="2626426"/>
        </p:xfrm>
        <a:graphic>
          <a:graphicData uri="http://schemas.openxmlformats.org/drawingml/2006/table">
            <a:tbl>
              <a:tblPr firstRow="1" bandRow="1">
                <a:tableStyleId>{5940675A-B579-460E-94D1-54222C63F5DA}</a:tableStyleId>
              </a:tblPr>
              <a:tblGrid>
                <a:gridCol w="4122211">
                  <a:extLst>
                    <a:ext uri="{9D8B030D-6E8A-4147-A177-3AD203B41FA5}">
                      <a16:colId xmlns:a16="http://schemas.microsoft.com/office/drawing/2014/main" val="20000"/>
                    </a:ext>
                  </a:extLst>
                </a:gridCol>
              </a:tblGrid>
              <a:tr h="283548">
                <a:tc>
                  <a:txBody>
                    <a:bodyPr/>
                    <a:lstStyle/>
                    <a:p>
                      <a:r>
                        <a:rPr lang="ja-JP" altLang="en-US" sz="1150">
                          <a:latin typeface="Meiryo UI"/>
                          <a:ea typeface="Meiryo UI"/>
                        </a:rPr>
                        <a:t>Please fill in the content that you would like to discuss</a:t>
                      </a:r>
                    </a:p>
                  </a:txBody>
                  <a:tcPr/>
                </a:tc>
                <a:extLst>
                  <a:ext uri="{0D108BD9-81ED-4DB2-BD59-A6C34878D82A}">
                    <a16:rowId xmlns:a16="http://schemas.microsoft.com/office/drawing/2014/main" val="10000"/>
                  </a:ext>
                </a:extLst>
              </a:tr>
              <a:tr h="2342878">
                <a:tc>
                  <a:txBody>
                    <a:bodyPr/>
                    <a:lstStyle/>
                    <a:p>
                      <a:endParaRPr kumimoji="1" lang="ja-JP" altLang="en-US" sz="1000" dirty="0">
                        <a:latin typeface="Meiryo UI"/>
                        <a:ea typeface="Meiryo UI"/>
                      </a:endParaRPr>
                    </a:p>
                    <a:p>
                      <a:endParaRPr kumimoji="1" lang="ja-JP" altLang="en-US" dirty="0"/>
                    </a:p>
                    <a:p>
                      <a:endParaRPr kumimoji="1" lang="ja-JP" altLang="en-US" dirty="0"/>
                    </a:p>
                    <a:p>
                      <a:endParaRPr kumimoji="1" lang="ja-JP" altLang="en-US" dirty="0"/>
                    </a:p>
                    <a:p>
                      <a:endParaRPr kumimoji="1" lang="ja-JP" altLang="en-US" sz="1100" dirty="0">
                        <a:latin typeface="ＭＳ 明朝"/>
                        <a:ea typeface="ＭＳ 明朝"/>
                      </a:endParaRPr>
                    </a:p>
                    <a:p>
                      <a:endParaRPr kumimoji="1" lang="ja-JP" altLang="en-US" dirty="0"/>
                    </a:p>
                    <a:p>
                      <a:endParaRPr kumimoji="1" lang="ja-JP" altLang="en-US" dirty="0"/>
                    </a:p>
                  </a:txBody>
                  <a:tcPr/>
                </a:tc>
                <a:extLst>
                  <a:ext uri="{0D108BD9-81ED-4DB2-BD59-A6C34878D82A}">
                    <a16:rowId xmlns:a16="http://schemas.microsoft.com/office/drawing/2014/main" val="10001"/>
                  </a:ext>
                </a:extLst>
              </a:tr>
            </a:tbl>
          </a:graphicData>
        </a:graphic>
      </p:graphicFrame>
      <p:graphicFrame>
        <p:nvGraphicFramePr>
          <p:cNvPr id="1143" name="四角形 39"/>
          <p:cNvGraphicFramePr>
            <a:graphicFrameLocks noGrp="1"/>
          </p:cNvGraphicFramePr>
          <p:nvPr>
            <p:extLst>
              <p:ext uri="{D42A27DB-BD31-4B8C-83A1-F6EECF244321}">
                <p14:modId xmlns:p14="http://schemas.microsoft.com/office/powerpoint/2010/main" val="2638284352"/>
              </p:ext>
            </p:extLst>
          </p:nvPr>
        </p:nvGraphicFramePr>
        <p:xfrm>
          <a:off x="283731" y="7474855"/>
          <a:ext cx="6348689" cy="1759862"/>
        </p:xfrm>
        <a:graphic>
          <a:graphicData uri="http://schemas.openxmlformats.org/drawingml/2006/table">
            <a:tbl>
              <a:tblPr firstRow="1" bandRow="1">
                <a:tableStyleId>{5940675A-B579-460E-94D1-54222C63F5DA}</a:tableStyleId>
              </a:tblPr>
              <a:tblGrid>
                <a:gridCol w="1862414">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3019425">
                  <a:extLst>
                    <a:ext uri="{9D8B030D-6E8A-4147-A177-3AD203B41FA5}">
                      <a16:colId xmlns:a16="http://schemas.microsoft.com/office/drawing/2014/main" val="20002"/>
                    </a:ext>
                  </a:extLst>
                </a:gridCol>
              </a:tblGrid>
              <a:tr h="355706">
                <a:tc>
                  <a:txBody>
                    <a:bodyPr/>
                    <a:lstStyle/>
                    <a:p>
                      <a:r>
                        <a:rPr kumimoji="1" lang="ja-JP" altLang="en-US" sz="1100" dirty="0">
                          <a:latin typeface="Meiryo UI"/>
                          <a:ea typeface="Meiryo UI"/>
                        </a:rPr>
                        <a:t>Business Name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60040">
                <a:tc>
                  <a:txBody>
                    <a:bodyPr/>
                    <a:lstStyle/>
                    <a:p>
                      <a:r>
                        <a:rPr kumimoji="1" lang="ja-JP" altLang="en-US" sz="1100" dirty="0">
                          <a:latin typeface="Meiryo UI"/>
                          <a:ea typeface="Meiryo UI"/>
                        </a:rPr>
                        <a:t>業種</a:t>
                      </a:r>
                      <a:r>
                        <a:rPr kumimoji="1" lang="en-US" altLang="ja-JP" sz="1100" dirty="0">
                          <a:latin typeface="Meiryo UI"/>
                          <a:ea typeface="Meiryo UI"/>
                        </a:rPr>
                        <a:t>〈Type of Business〉</a:t>
                      </a:r>
                      <a:endParaRPr kumimoji="1" lang="ja-JP" altLang="en-US" sz="7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60040">
                <a:tc>
                  <a:txBody>
                    <a:bodyPr/>
                    <a:lstStyle/>
                    <a:p>
                      <a:r>
                        <a:rPr kumimoji="1" lang="ja-JP" altLang="en-US" sz="1100" dirty="0">
                          <a:latin typeface="Meiryo UI"/>
                          <a:ea typeface="Meiryo UI"/>
                        </a:rPr>
                        <a:t>ご住所</a:t>
                      </a:r>
                      <a:r>
                        <a:rPr kumimoji="1" lang="en-US" altLang="ja-JP" sz="1100" dirty="0">
                          <a:latin typeface="Meiryo UI"/>
                          <a:ea typeface="Meiryo UI"/>
                        </a:rPr>
                        <a:t>〈Address〉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9809">
                <a:tc>
                  <a:txBody>
                    <a:bodyPr/>
                    <a:lstStyle/>
                    <a:p>
                      <a:r>
                        <a:rPr kumimoji="1" lang="ja-JP" altLang="en-US" sz="1100" dirty="0">
                          <a:latin typeface="Meiryo UI"/>
                          <a:ea typeface="Meiryo UI"/>
                        </a:rPr>
                        <a:t>Consulter(s) Name(s)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64267">
                <a:tc>
                  <a:txBody>
                    <a:bodyPr/>
                    <a:lstStyle/>
                    <a:p>
                      <a:r>
                        <a:rPr kumimoji="1" lang="ja-JP" altLang="en-US" sz="1100" dirty="0">
                          <a:latin typeface="Meiryo UI"/>
                          <a:ea typeface="Meiryo UI"/>
                        </a:rPr>
                        <a:t>Phone &amp; Email 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Tel: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Email: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44" name="テキスト 47"/>
          <p:cNvSpPr txBox="1"/>
          <p:nvPr/>
        </p:nvSpPr>
        <p:spPr>
          <a:xfrm>
            <a:off x="1016732" y="9743744"/>
            <a:ext cx="6069023" cy="192360"/>
          </a:xfrm>
          <a:prstGeom prst="rect">
            <a:avLst/>
          </a:prstGeom>
        </p:spPr>
        <p:txBody>
          <a:bodyPr wrap="square">
            <a:spAutoFit/>
          </a:bodyPr>
          <a:lstStyle/>
          <a:p>
            <a:pPr>
              <a:defRPr lang="ja-JP" altLang="en-US"/>
            </a:pPr>
            <a:r>
              <a:rPr lang="ja-JP" altLang="en-US" sz="650" dirty="0">
                <a:latin typeface="Meiryo UI"/>
                <a:ea typeface="Meiryo UI"/>
              </a:rPr>
              <a:t>The information provided here will be properly managed and be used only for this consultation event. </a:t>
            </a:r>
            <a:r>
              <a:rPr lang="en-US" altLang="ja-JP" sz="650" dirty="0">
                <a:latin typeface="Meiryo UI"/>
                <a:ea typeface="Meiryo UI"/>
              </a:rPr>
              <a:t>It will not be passed on to a third party.</a:t>
            </a:r>
            <a:endParaRPr lang="en-US" sz="650" dirty="0">
              <a:latin typeface="Meiryo UI"/>
              <a:ea typeface="Meiryo UI"/>
            </a:endParaRPr>
          </a:p>
        </p:txBody>
      </p:sp>
      <p:sp>
        <p:nvSpPr>
          <p:cNvPr id="1145" name="四角形 48"/>
          <p:cNvSpPr/>
          <p:nvPr/>
        </p:nvSpPr>
        <p:spPr>
          <a:xfrm>
            <a:off x="333000" y="205318"/>
            <a:ext cx="6347866" cy="889396"/>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450" b="1" u="sng" dirty="0">
                <a:solidFill>
                  <a:schemeClr val="tx1"/>
                </a:solidFill>
                <a:latin typeface="Meiryo UI"/>
                <a:ea typeface="Meiryo UI"/>
              </a:rPr>
              <a:t>Regional Consultation Event</a:t>
            </a:r>
          </a:p>
          <a:p>
            <a:pPr algn="ctr">
              <a:defRPr lang="ja-JP" altLang="en-US"/>
            </a:pPr>
            <a:r>
              <a:rPr lang="ja-JP" altLang="en-US" sz="1050" b="0" dirty="0">
                <a:solidFill>
                  <a:schemeClr val="tx1"/>
                </a:solidFill>
                <a:latin typeface="Meiryo UI"/>
                <a:ea typeface="Meiryo UI"/>
              </a:rPr>
              <a:t>by the Kochi Consultation Center for Foreign Residents </a:t>
            </a:r>
            <a:r>
              <a:rPr lang="en-US" altLang="ja-JP" sz="1050" b="0" dirty="0">
                <a:solidFill>
                  <a:schemeClr val="tx1"/>
                </a:solidFill>
                <a:latin typeface="Meiryo UI"/>
                <a:ea typeface="Meiryo UI"/>
              </a:rPr>
              <a:t>(</a:t>
            </a:r>
            <a:r>
              <a:rPr lang="en-US" altLang="ja-JP" sz="1050" b="0" dirty="0" err="1">
                <a:solidFill>
                  <a:schemeClr val="tx1"/>
                </a:solidFill>
                <a:latin typeface="Meiryo UI"/>
                <a:ea typeface="Meiryo UI"/>
              </a:rPr>
              <a:t>Kocoforre</a:t>
            </a:r>
            <a:r>
              <a:rPr lang="en-US" altLang="ja-JP" sz="1050" b="0" dirty="0">
                <a:solidFill>
                  <a:schemeClr val="tx1"/>
                </a:solidFill>
                <a:latin typeface="Meiryo UI"/>
                <a:ea typeface="Meiryo UI"/>
              </a:rPr>
              <a:t>)</a:t>
            </a:r>
            <a:endParaRPr sz="1050" b="0" dirty="0">
              <a:latin typeface="Meiryo UI"/>
              <a:ea typeface="Meiryo UI"/>
            </a:endParaRPr>
          </a:p>
          <a:p>
            <a:pPr algn="ctr">
              <a:defRPr lang="ja-JP" altLang="en-US"/>
            </a:pPr>
            <a:r>
              <a:rPr lang="en-US" altLang="ja-JP" sz="1100" dirty="0">
                <a:solidFill>
                  <a:schemeClr val="tx1"/>
                </a:solidFill>
                <a:latin typeface="Meiryo UI"/>
                <a:ea typeface="Meiryo UI"/>
              </a:rPr>
              <a:t>Nov</a:t>
            </a:r>
            <a:r>
              <a:rPr lang="ja-JP" altLang="en-US" sz="1100" dirty="0">
                <a:solidFill>
                  <a:schemeClr val="tx1"/>
                </a:solidFill>
                <a:latin typeface="Meiryo UI"/>
                <a:ea typeface="Meiryo UI"/>
              </a:rPr>
              <a:t>ember </a:t>
            </a:r>
            <a:r>
              <a:rPr lang="en-US" altLang="ja-JP" sz="1100" dirty="0">
                <a:solidFill>
                  <a:schemeClr val="tx1"/>
                </a:solidFill>
                <a:latin typeface="Meiryo UI"/>
                <a:ea typeface="Meiryo UI"/>
              </a:rPr>
              <a:t>16</a:t>
            </a:r>
            <a:r>
              <a:rPr lang="ja-JP" altLang="en-US" sz="1100" dirty="0">
                <a:solidFill>
                  <a:schemeClr val="tx1"/>
                </a:solidFill>
                <a:latin typeface="Meiryo UI"/>
                <a:ea typeface="Meiryo UI"/>
              </a:rPr>
              <a:t> (Tu</a:t>
            </a:r>
            <a:r>
              <a:rPr lang="en-US" altLang="ja-JP" sz="1100" dirty="0">
                <a:solidFill>
                  <a:schemeClr val="tx1"/>
                </a:solidFill>
                <a:latin typeface="Meiryo UI"/>
                <a:ea typeface="Meiryo UI"/>
              </a:rPr>
              <a:t>e</a:t>
            </a:r>
            <a:r>
              <a:rPr lang="ja-JP" altLang="en-US" sz="1100" dirty="0">
                <a:solidFill>
                  <a:schemeClr val="tx1"/>
                </a:solidFill>
                <a:latin typeface="Meiryo UI"/>
                <a:ea typeface="Meiryo UI"/>
              </a:rPr>
              <a:t>sday) Nankoku City</a:t>
            </a:r>
            <a:endParaRPr sz="1100" dirty="0">
              <a:latin typeface="Meiryo UI"/>
              <a:ea typeface="Meiryo UI"/>
            </a:endParaRPr>
          </a:p>
          <a:p>
            <a:pPr algn="ctr">
              <a:defRPr lang="ja-JP" altLang="en-US"/>
            </a:pPr>
            <a:r>
              <a:rPr lang="ja-JP" altLang="en-US" b="1" dirty="0">
                <a:solidFill>
                  <a:schemeClr val="tx1"/>
                </a:solidFill>
                <a:latin typeface="Meiryo UI"/>
                <a:ea typeface="Meiryo UI"/>
              </a:rPr>
              <a:t>Application Form</a:t>
            </a:r>
            <a:endParaRPr b="1" dirty="0">
              <a:latin typeface="Meiryo UI"/>
              <a:ea typeface="Meiryo UI"/>
            </a:endParaRPr>
          </a:p>
        </p:txBody>
      </p:sp>
      <p:sp>
        <p:nvSpPr>
          <p:cNvPr id="1146" name="四角形 49"/>
          <p:cNvSpPr/>
          <p:nvPr/>
        </p:nvSpPr>
        <p:spPr>
          <a:xfrm>
            <a:off x="272313" y="7194384"/>
            <a:ext cx="2438450" cy="3591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100" dirty="0">
                <a:solidFill>
                  <a:schemeClr val="tx1"/>
                </a:solidFill>
                <a:latin typeface="Meiryo UI"/>
                <a:ea typeface="Meiryo UI"/>
              </a:rPr>
              <a:t>＜For Businesses and Groups＞</a:t>
            </a:r>
          </a:p>
        </p:txBody>
      </p:sp>
      <p:graphicFrame>
        <p:nvGraphicFramePr>
          <p:cNvPr id="1147" name="四角形 50"/>
          <p:cNvGraphicFramePr>
            <a:graphicFrameLocks noGrp="1"/>
          </p:cNvGraphicFramePr>
          <p:nvPr>
            <p:extLst>
              <p:ext uri="{D42A27DB-BD31-4B8C-83A1-F6EECF244321}">
                <p14:modId xmlns:p14="http://schemas.microsoft.com/office/powerpoint/2010/main" val="2845923630"/>
              </p:ext>
            </p:extLst>
          </p:nvPr>
        </p:nvGraphicFramePr>
        <p:xfrm>
          <a:off x="4413959" y="1796929"/>
          <a:ext cx="2219917" cy="2623425"/>
        </p:xfrm>
        <a:graphic>
          <a:graphicData uri="http://schemas.openxmlformats.org/drawingml/2006/table">
            <a:tbl>
              <a:tblPr firstRow="1" bandRow="1">
                <a:tableStyleId>{5940675A-B579-460E-94D1-54222C63F5DA}</a:tableStyleId>
              </a:tblPr>
              <a:tblGrid>
                <a:gridCol w="518813">
                  <a:extLst>
                    <a:ext uri="{9D8B030D-6E8A-4147-A177-3AD203B41FA5}">
                      <a16:colId xmlns:a16="http://schemas.microsoft.com/office/drawing/2014/main" val="20000"/>
                    </a:ext>
                  </a:extLst>
                </a:gridCol>
                <a:gridCol w="1701104">
                  <a:extLst>
                    <a:ext uri="{9D8B030D-6E8A-4147-A177-3AD203B41FA5}">
                      <a16:colId xmlns:a16="http://schemas.microsoft.com/office/drawing/2014/main" val="20001"/>
                    </a:ext>
                  </a:extLst>
                </a:gridCol>
              </a:tblGrid>
              <a:tr h="499702">
                <a:tc gridSpan="2">
                  <a:txBody>
                    <a:bodyPr/>
                    <a:lstStyle/>
                    <a:p>
                      <a:r>
                        <a:rPr kumimoji="1" lang="ja-JP" altLang="en-US" sz="1050" dirty="0">
                          <a:latin typeface="Meiryo UI"/>
                          <a:ea typeface="Meiryo UI"/>
                        </a:rPr>
                        <a:t>Pick your preferred time slot by writing a 〇 in the checkbox</a:t>
                      </a:r>
                      <a:endParaRPr sz="1050"/>
                    </a:p>
                  </a:txBody>
                  <a:tcPr anchor="ctr"/>
                </a:tc>
                <a:tc hMerge="1">
                  <a:txBody>
                    <a:bodyPr/>
                    <a:lstStyle/>
                    <a:p>
                      <a:pPr algn="ctr"/>
                      <a:endParaRPr kumimoji="1" lang="ja-JP" altLang="en-US" sz="1100" dirty="0">
                        <a:latin typeface="Meiryo UI"/>
                        <a:ea typeface="Meiryo UI"/>
                      </a:endParaRPr>
                    </a:p>
                  </a:txBody>
                  <a:tcPr/>
                </a:tc>
                <a:extLst>
                  <a:ext uri="{0D108BD9-81ED-4DB2-BD59-A6C34878D82A}">
                    <a16:rowId xmlns:a16="http://schemas.microsoft.com/office/drawing/2014/main" val="10000"/>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10:00～1</a:t>
                      </a:r>
                      <a:r>
                        <a:rPr kumimoji="1" lang="en-US" altLang="ja-JP" sz="1200" dirty="0">
                          <a:latin typeface="Meiryo UI"/>
                          <a:ea typeface="Meiryo UI"/>
                        </a:rPr>
                        <a:t>0:40</a:t>
                      </a:r>
                      <a:endParaRPr kumimoji="1" lang="ja-JP" altLang="en-US" sz="1200" dirty="0">
                        <a:latin typeface="Meiryo UI"/>
                        <a:ea typeface="Meiryo UI"/>
                      </a:endParaRPr>
                    </a:p>
                  </a:txBody>
                  <a:tcPr anchor="ctr"/>
                </a:tc>
                <a:extLst>
                  <a:ext uri="{0D108BD9-81ED-4DB2-BD59-A6C34878D82A}">
                    <a16:rowId xmlns:a16="http://schemas.microsoft.com/office/drawing/2014/main" val="10001"/>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10:</a:t>
                      </a:r>
                      <a:r>
                        <a:rPr kumimoji="1" lang="en-US" altLang="ja-JP" sz="1200" dirty="0">
                          <a:latin typeface="Meiryo UI"/>
                          <a:ea typeface="Meiryo UI"/>
                        </a:rPr>
                        <a:t>5</a:t>
                      </a:r>
                      <a:r>
                        <a:rPr kumimoji="1" lang="ja-JP" altLang="en-US" sz="1200" dirty="0">
                          <a:latin typeface="Meiryo UI"/>
                          <a:ea typeface="Meiryo UI"/>
                        </a:rPr>
                        <a:t>0～11:</a:t>
                      </a:r>
                      <a:r>
                        <a:rPr kumimoji="1" lang="en-US" altLang="ja-JP" sz="1200" dirty="0">
                          <a:latin typeface="Meiryo UI"/>
                          <a:ea typeface="Meiryo UI"/>
                        </a:rPr>
                        <a:t>3</a:t>
                      </a:r>
                      <a:r>
                        <a:rPr kumimoji="1" lang="ja-JP" altLang="en-US" sz="1200" dirty="0">
                          <a:latin typeface="Meiryo UI"/>
                          <a:ea typeface="Meiryo UI"/>
                        </a:rPr>
                        <a:t>0</a:t>
                      </a:r>
                    </a:p>
                  </a:txBody>
                  <a:tcPr anchor="ctr"/>
                </a:tc>
                <a:extLst>
                  <a:ext uri="{0D108BD9-81ED-4DB2-BD59-A6C34878D82A}">
                    <a16:rowId xmlns:a16="http://schemas.microsoft.com/office/drawing/2014/main" val="10002"/>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11:</a:t>
                      </a:r>
                      <a:r>
                        <a:rPr kumimoji="1" lang="en-US" altLang="ja-JP" sz="1200" dirty="0">
                          <a:latin typeface="Meiryo UI"/>
                          <a:ea typeface="Meiryo UI"/>
                        </a:rPr>
                        <a:t>4</a:t>
                      </a:r>
                      <a:r>
                        <a:rPr kumimoji="1" lang="ja-JP" altLang="en-US" sz="1200" dirty="0">
                          <a:latin typeface="Meiryo UI"/>
                          <a:ea typeface="Meiryo UI"/>
                        </a:rPr>
                        <a:t>0～1</a:t>
                      </a:r>
                      <a:r>
                        <a:rPr kumimoji="1" lang="en-US" altLang="ja-JP" sz="1200" dirty="0">
                          <a:latin typeface="Meiryo UI"/>
                          <a:ea typeface="Meiryo UI"/>
                        </a:rPr>
                        <a:t>2</a:t>
                      </a:r>
                      <a:r>
                        <a:rPr kumimoji="1" lang="ja-JP" altLang="en-US" sz="1200" dirty="0">
                          <a:latin typeface="Meiryo UI"/>
                          <a:ea typeface="Meiryo UI"/>
                        </a:rPr>
                        <a:t>:</a:t>
                      </a:r>
                      <a:r>
                        <a:rPr kumimoji="1" lang="en-US" altLang="ja-JP" sz="1200" dirty="0">
                          <a:latin typeface="Meiryo UI"/>
                          <a:ea typeface="Meiryo UI"/>
                        </a:rPr>
                        <a:t>2</a:t>
                      </a:r>
                      <a:r>
                        <a:rPr kumimoji="1" lang="ja-JP" altLang="en-US" sz="1200" dirty="0">
                          <a:latin typeface="Meiryo UI"/>
                          <a:ea typeface="Meiryo UI"/>
                        </a:rPr>
                        <a:t>0</a:t>
                      </a:r>
                    </a:p>
                  </a:txBody>
                  <a:tcPr anchor="ctr"/>
                </a:tc>
                <a:extLst>
                  <a:ext uri="{0D108BD9-81ED-4DB2-BD59-A6C34878D82A}">
                    <a16:rowId xmlns:a16="http://schemas.microsoft.com/office/drawing/2014/main" val="10003"/>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13:</a:t>
                      </a:r>
                      <a:r>
                        <a:rPr kumimoji="1" lang="en-US" altLang="ja-JP" sz="1200" dirty="0">
                          <a:latin typeface="Meiryo UI"/>
                          <a:ea typeface="Meiryo UI"/>
                        </a:rPr>
                        <a:t>2</a:t>
                      </a:r>
                      <a:r>
                        <a:rPr kumimoji="1" lang="ja-JP" altLang="en-US" sz="1200" dirty="0">
                          <a:latin typeface="Meiryo UI"/>
                          <a:ea typeface="Meiryo UI"/>
                        </a:rPr>
                        <a:t>0～1</a:t>
                      </a:r>
                      <a:r>
                        <a:rPr kumimoji="1" lang="en-US" altLang="ja-JP" sz="1200" dirty="0">
                          <a:latin typeface="Meiryo UI"/>
                          <a:ea typeface="Meiryo UI"/>
                        </a:rPr>
                        <a:t>4</a:t>
                      </a:r>
                      <a:r>
                        <a:rPr kumimoji="1" lang="ja-JP" altLang="en-US" sz="1200" dirty="0">
                          <a:latin typeface="Meiryo UI"/>
                          <a:ea typeface="Meiryo UI"/>
                        </a:rPr>
                        <a:t>:</a:t>
                      </a:r>
                      <a:r>
                        <a:rPr kumimoji="1" lang="en-US" altLang="ja-JP" sz="1200" dirty="0">
                          <a:latin typeface="Meiryo UI"/>
                          <a:ea typeface="Meiryo UI"/>
                        </a:rPr>
                        <a:t>0</a:t>
                      </a:r>
                      <a:r>
                        <a:rPr kumimoji="1" lang="ja-JP" altLang="en-US" sz="1200" dirty="0">
                          <a:latin typeface="Meiryo UI"/>
                          <a:ea typeface="Meiryo UI"/>
                        </a:rPr>
                        <a:t>0</a:t>
                      </a:r>
                    </a:p>
                  </a:txBody>
                  <a:tcPr anchor="ctr"/>
                </a:tc>
                <a:extLst>
                  <a:ext uri="{0D108BD9-81ED-4DB2-BD59-A6C34878D82A}">
                    <a16:rowId xmlns:a16="http://schemas.microsoft.com/office/drawing/2014/main" val="10004"/>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a:t>
                      </a:r>
                      <a:r>
                        <a:rPr kumimoji="1" lang="en-US" altLang="ja-JP" sz="1200" dirty="0">
                          <a:latin typeface="Meiryo UI"/>
                          <a:ea typeface="Meiryo UI"/>
                        </a:rPr>
                        <a:t>4</a:t>
                      </a:r>
                      <a:r>
                        <a:rPr kumimoji="1" lang="ja-JP" altLang="en-US" sz="1200" dirty="0">
                          <a:latin typeface="Meiryo UI"/>
                          <a:ea typeface="Meiryo UI"/>
                        </a:rPr>
                        <a:t>:</a:t>
                      </a:r>
                      <a:r>
                        <a:rPr kumimoji="1" lang="en-US" altLang="ja-JP" sz="1200" dirty="0">
                          <a:latin typeface="Meiryo UI"/>
                          <a:ea typeface="Meiryo UI"/>
                        </a:rPr>
                        <a:t>1</a:t>
                      </a:r>
                      <a:r>
                        <a:rPr kumimoji="1" lang="ja-JP" altLang="en-US" sz="1200" dirty="0">
                          <a:latin typeface="Meiryo UI"/>
                          <a:ea typeface="Meiryo UI"/>
                        </a:rPr>
                        <a:t>0～1</a:t>
                      </a:r>
                      <a:r>
                        <a:rPr kumimoji="1" lang="en-US" altLang="ja-JP" sz="1200" dirty="0">
                          <a:latin typeface="Meiryo UI"/>
                          <a:ea typeface="Meiryo UI"/>
                        </a:rPr>
                        <a:t>4</a:t>
                      </a:r>
                      <a:r>
                        <a:rPr kumimoji="1" lang="ja-JP" altLang="en-US" sz="1200" dirty="0">
                          <a:latin typeface="Meiryo UI"/>
                          <a:ea typeface="Meiryo UI"/>
                        </a:rPr>
                        <a:t>:</a:t>
                      </a:r>
                      <a:r>
                        <a:rPr kumimoji="1" lang="en-US" altLang="ja-JP" sz="1200" dirty="0">
                          <a:latin typeface="Meiryo UI"/>
                          <a:ea typeface="Meiryo UI"/>
                        </a:rPr>
                        <a:t>5</a:t>
                      </a:r>
                      <a:r>
                        <a:rPr kumimoji="1" lang="ja-JP" altLang="en-US" sz="1200" dirty="0">
                          <a:latin typeface="Meiryo UI"/>
                          <a:ea typeface="Meiryo UI"/>
                        </a:rPr>
                        <a:t>0</a:t>
                      </a:r>
                    </a:p>
                  </a:txBody>
                  <a:tcPr anchor="ctr"/>
                </a:tc>
                <a:extLst>
                  <a:ext uri="{0D108BD9-81ED-4DB2-BD59-A6C34878D82A}">
                    <a16:rowId xmlns:a16="http://schemas.microsoft.com/office/drawing/2014/main" val="10005"/>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1</a:t>
                      </a:r>
                      <a:r>
                        <a:rPr kumimoji="1" lang="en-US" altLang="ja-JP" sz="1200" dirty="0">
                          <a:latin typeface="Meiryo UI"/>
                          <a:ea typeface="Meiryo UI"/>
                        </a:rPr>
                        <a:t>5</a:t>
                      </a:r>
                      <a:r>
                        <a:rPr kumimoji="1" lang="ja-JP" altLang="en-US" sz="1200" dirty="0">
                          <a:latin typeface="Meiryo UI"/>
                          <a:ea typeface="Meiryo UI"/>
                        </a:rPr>
                        <a:t>:</a:t>
                      </a:r>
                      <a:r>
                        <a:rPr kumimoji="1" lang="en-US" altLang="ja-JP" sz="1200" dirty="0">
                          <a:latin typeface="Meiryo UI"/>
                          <a:ea typeface="Meiryo UI"/>
                        </a:rPr>
                        <a:t>0</a:t>
                      </a:r>
                      <a:r>
                        <a:rPr kumimoji="1" lang="ja-JP" altLang="en-US" sz="1200" dirty="0">
                          <a:latin typeface="Meiryo UI"/>
                          <a:ea typeface="Meiryo UI"/>
                        </a:rPr>
                        <a:t>0～1</a:t>
                      </a:r>
                      <a:r>
                        <a:rPr kumimoji="1" lang="en-US" altLang="ja-JP" sz="1200" dirty="0">
                          <a:latin typeface="Meiryo UI"/>
                          <a:ea typeface="Meiryo UI"/>
                        </a:rPr>
                        <a:t>5</a:t>
                      </a:r>
                      <a:r>
                        <a:rPr kumimoji="1" lang="ja-JP" altLang="en-US" sz="1200" dirty="0">
                          <a:latin typeface="Meiryo UI"/>
                          <a:ea typeface="Meiryo UI"/>
                        </a:rPr>
                        <a:t>:</a:t>
                      </a:r>
                      <a:r>
                        <a:rPr kumimoji="1" lang="en-US" altLang="ja-JP" sz="1200">
                          <a:latin typeface="Meiryo UI"/>
                          <a:ea typeface="Meiryo UI"/>
                        </a:rPr>
                        <a:t>4</a:t>
                      </a:r>
                      <a:r>
                        <a:rPr kumimoji="1" lang="ja-JP" altLang="en-US" sz="1200">
                          <a:latin typeface="Meiryo UI"/>
                          <a:ea typeface="Meiryo UI"/>
                        </a:rPr>
                        <a:t>0</a:t>
                      </a:r>
                      <a:endParaRPr kumimoji="1" lang="ja-JP" altLang="en-US" sz="1200" dirty="0">
                        <a:latin typeface="Meiryo UI"/>
                        <a:ea typeface="Meiryo UI"/>
                      </a:endParaRPr>
                    </a:p>
                  </a:txBody>
                  <a:tcPr anchor="ctr"/>
                </a:tc>
                <a:extLst>
                  <a:ext uri="{0D108BD9-81ED-4DB2-BD59-A6C34878D82A}">
                    <a16:rowId xmlns:a16="http://schemas.microsoft.com/office/drawing/2014/main" val="10006"/>
                  </a:ext>
                </a:extLst>
              </a:tr>
              <a:tr h="303389">
                <a:tc>
                  <a:txBody>
                    <a:bodyPr/>
                    <a:lstStyle/>
                    <a:p>
                      <a:endParaRPr kumimoji="1" lang="ja-JP" altLang="en-US" sz="1200" dirty="0">
                        <a:latin typeface="Meiryo UI"/>
                        <a:ea typeface="Meiryo UI"/>
                      </a:endParaRPr>
                    </a:p>
                  </a:txBody>
                  <a:tcPr anchor="ctr"/>
                </a:tc>
                <a:tc>
                  <a:txBody>
                    <a:bodyPr/>
                    <a:lstStyle/>
                    <a:p>
                      <a:pPr algn="ctr"/>
                      <a:r>
                        <a:rPr kumimoji="1" lang="ja-JP" altLang="en-US" sz="1200" dirty="0">
                          <a:latin typeface="Meiryo UI"/>
                          <a:ea typeface="Meiryo UI"/>
                        </a:rPr>
                        <a:t>Anytime is okay</a:t>
                      </a:r>
                    </a:p>
                  </a:txBody>
                  <a:tcPr anchor="ctr"/>
                </a:tc>
                <a:extLst>
                  <a:ext uri="{0D108BD9-81ED-4DB2-BD59-A6C34878D82A}">
                    <a16:rowId xmlns:a16="http://schemas.microsoft.com/office/drawing/2014/main" val="10007"/>
                  </a:ext>
                </a:extLst>
              </a:tr>
            </a:tbl>
          </a:graphicData>
        </a:graphic>
      </p:graphicFrame>
      <p:graphicFrame>
        <p:nvGraphicFramePr>
          <p:cNvPr id="1148" name="四角形 51"/>
          <p:cNvGraphicFramePr>
            <a:graphicFrameLocks noGrp="1"/>
          </p:cNvGraphicFramePr>
          <p:nvPr>
            <p:extLst>
              <p:ext uri="{D42A27DB-BD31-4B8C-83A1-F6EECF244321}">
                <p14:modId xmlns:p14="http://schemas.microsoft.com/office/powerpoint/2010/main" val="2105901151"/>
              </p:ext>
            </p:extLst>
          </p:nvPr>
        </p:nvGraphicFramePr>
        <p:xfrm>
          <a:off x="285187" y="5151984"/>
          <a:ext cx="6348689" cy="1773240"/>
        </p:xfrm>
        <a:graphic>
          <a:graphicData uri="http://schemas.openxmlformats.org/drawingml/2006/table">
            <a:tbl>
              <a:tblPr firstRow="1" bandRow="1">
                <a:tableStyleId>{5940675A-B579-460E-94D1-54222C63F5DA}</a:tableStyleId>
              </a:tblPr>
              <a:tblGrid>
                <a:gridCol w="1862414">
                  <a:extLst>
                    <a:ext uri="{9D8B030D-6E8A-4147-A177-3AD203B41FA5}">
                      <a16:colId xmlns:a16="http://schemas.microsoft.com/office/drawing/2014/main" val="20000"/>
                    </a:ext>
                  </a:extLst>
                </a:gridCol>
                <a:gridCol w="1466850">
                  <a:extLst>
                    <a:ext uri="{9D8B030D-6E8A-4147-A177-3AD203B41FA5}">
                      <a16:colId xmlns:a16="http://schemas.microsoft.com/office/drawing/2014/main" val="20001"/>
                    </a:ext>
                  </a:extLst>
                </a:gridCol>
                <a:gridCol w="3019425">
                  <a:extLst>
                    <a:ext uri="{9D8B030D-6E8A-4147-A177-3AD203B41FA5}">
                      <a16:colId xmlns:a16="http://schemas.microsoft.com/office/drawing/2014/main" val="20002"/>
                    </a:ext>
                  </a:extLst>
                </a:gridCol>
              </a:tblGrid>
              <a:tr h="337163">
                <a:tc>
                  <a:txBody>
                    <a:bodyPr/>
                    <a:lstStyle/>
                    <a:p>
                      <a:r>
                        <a:rPr kumimoji="1" lang="ja-JP" altLang="en-US" sz="1100" dirty="0">
                          <a:latin typeface="Meiryo UI"/>
                          <a:ea typeface="Meiryo UI"/>
                        </a:rPr>
                        <a:t>名前</a:t>
                      </a:r>
                      <a:r>
                        <a:rPr kumimoji="1" lang="en-US" altLang="ja-JP" sz="1100" dirty="0">
                          <a:latin typeface="Meiryo UI"/>
                          <a:ea typeface="Meiryo UI"/>
                        </a:rPr>
                        <a:t>(</a:t>
                      </a:r>
                      <a:r>
                        <a:rPr kumimoji="1" lang="ja-JP" altLang="en-US" sz="1100" dirty="0">
                          <a:latin typeface="Meiryo UI"/>
                          <a:ea typeface="Meiryo UI"/>
                        </a:rPr>
                        <a:t>なまえ</a:t>
                      </a:r>
                      <a:r>
                        <a:rPr kumimoji="1" lang="en-US" altLang="ja-JP" sz="1100" dirty="0">
                          <a:latin typeface="Meiryo UI"/>
                          <a:ea typeface="Meiryo UI"/>
                        </a:rPr>
                        <a:t>)〈Name〉</a:t>
                      </a:r>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7163">
                <a:tc>
                  <a:txBody>
                    <a:bodyPr/>
                    <a:lstStyle/>
                    <a:p>
                      <a:r>
                        <a:rPr kumimoji="1" lang="ja-JP" altLang="en-US" sz="1100" dirty="0">
                          <a:latin typeface="Meiryo UI"/>
                          <a:ea typeface="Meiryo UI"/>
                        </a:rPr>
                        <a:t>住所</a:t>
                      </a:r>
                      <a:r>
                        <a:rPr kumimoji="1" lang="en-US" altLang="ja-JP" sz="1100" dirty="0">
                          <a:latin typeface="Meiryo UI"/>
                          <a:ea typeface="Meiryo UI"/>
                        </a:rPr>
                        <a:t>(</a:t>
                      </a:r>
                      <a:r>
                        <a:rPr kumimoji="1" lang="ja-JP" altLang="en-US" sz="1100" dirty="0">
                          <a:latin typeface="Meiryo UI"/>
                          <a:ea typeface="Meiryo UI"/>
                        </a:rPr>
                        <a:t>じゅうしょ</a:t>
                      </a:r>
                      <a:r>
                        <a:rPr kumimoji="1" lang="en-US" altLang="ja-JP" sz="1100" dirty="0">
                          <a:latin typeface="Meiryo UI"/>
                          <a:ea typeface="Meiryo UI"/>
                        </a:rPr>
                        <a:t>)〈Address〉</a:t>
                      </a:r>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4832">
                <a:tc>
                  <a:txBody>
                    <a:bodyPr/>
                    <a:lstStyle/>
                    <a:p>
                      <a:r>
                        <a:rPr kumimoji="1" lang="ja-JP" altLang="en-US" sz="1100" dirty="0">
                          <a:latin typeface="Meiryo UI"/>
                          <a:ea typeface="Meiryo UI"/>
                        </a:rPr>
                        <a:t>在留資格</a:t>
                      </a:r>
                      <a:r>
                        <a:rPr kumimoji="1" lang="en-US" altLang="ja-JP" sz="1100" dirty="0">
                          <a:latin typeface="Meiryo UI"/>
                          <a:ea typeface="Meiryo UI"/>
                        </a:rPr>
                        <a:t>(</a:t>
                      </a:r>
                      <a:r>
                        <a:rPr kumimoji="1" lang="ja-JP" altLang="en-US" sz="1100" dirty="0">
                          <a:latin typeface="Meiryo UI"/>
                          <a:ea typeface="Meiryo UI"/>
                        </a:rPr>
                        <a:t>ざいりゅうしかく）</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76919">
                <a:tc>
                  <a:txBody>
                    <a:bodyPr/>
                    <a:lstStyle/>
                    <a:p>
                      <a:r>
                        <a:rPr kumimoji="1" lang="ja-JP" altLang="en-US" sz="1100" dirty="0">
                          <a:latin typeface="Meiryo UI"/>
                          <a:ea typeface="Meiryo UI"/>
                        </a:rPr>
                        <a:t>言葉</a:t>
                      </a:r>
                      <a:r>
                        <a:rPr kumimoji="1" lang="en-US" altLang="ja-JP" sz="1100" dirty="0">
                          <a:latin typeface="Meiryo UI"/>
                          <a:ea typeface="Meiryo UI"/>
                        </a:rPr>
                        <a:t>(</a:t>
                      </a:r>
                      <a:r>
                        <a:rPr kumimoji="1" lang="ja-JP" altLang="en-US" sz="1100" dirty="0">
                          <a:latin typeface="Meiryo UI"/>
                          <a:ea typeface="Meiryo UI"/>
                        </a:rPr>
                        <a:t>ことば</a:t>
                      </a:r>
                      <a:r>
                        <a:rPr kumimoji="1" lang="en-US" altLang="ja-JP" sz="1100" dirty="0">
                          <a:latin typeface="Meiryo UI"/>
                          <a:ea typeface="Meiryo UI"/>
                        </a:rPr>
                        <a:t>)〈Language〉</a:t>
                      </a:r>
                      <a:endParaRPr kumimoji="1" lang="ja-JP" altLang="en-US" sz="1100" dirty="0">
                        <a:latin typeface="Meiryo UI"/>
                        <a:ea typeface="Meiryo UI"/>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kumimoji="1" lang="ja-JP" altLang="en-US" sz="1100" dirty="0">
                          <a:latin typeface="Meiryo UI"/>
                          <a:ea typeface="Meiryo UI"/>
                        </a:rPr>
                        <a:t>・日本語 　・</a:t>
                      </a:r>
                      <a:r>
                        <a:rPr kumimoji="1" lang="en-US" altLang="ja-JP" sz="1100" dirty="0">
                          <a:latin typeface="Meiryo UI"/>
                          <a:ea typeface="Meiryo UI"/>
                        </a:rPr>
                        <a:t>English</a:t>
                      </a:r>
                      <a:r>
                        <a:rPr kumimoji="1" lang="ja-JP" altLang="en-US" sz="1100" dirty="0">
                          <a:latin typeface="Meiryo UI"/>
                          <a:ea typeface="Meiryo UI"/>
                        </a:rPr>
                        <a:t>　　・中文　　・Others（　　　　　　　　　　　　　　　）</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sz="1100" dirty="0">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7163">
                <a:tc>
                  <a:txBody>
                    <a:bodyPr/>
                    <a:lstStyle/>
                    <a:p>
                      <a:r>
                        <a:rPr kumimoji="1" lang="ja-JP" altLang="en-US" sz="1100" dirty="0">
                          <a:latin typeface="Meiryo UI"/>
                          <a:ea typeface="Meiryo UI"/>
                        </a:rPr>
                        <a:t>Phone &amp; Email Address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Tel: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kumimoji="1" lang="ja-JP" altLang="en-US" sz="1100" dirty="0">
                          <a:latin typeface="Meiryo UI"/>
                          <a:ea typeface="Meiryo UI"/>
                        </a:rPr>
                        <a:t>Email: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149" name="四角形 52"/>
          <p:cNvSpPr/>
          <p:nvPr/>
        </p:nvSpPr>
        <p:spPr>
          <a:xfrm>
            <a:off x="195130" y="4870864"/>
            <a:ext cx="1502732" cy="359112"/>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100" dirty="0">
                <a:solidFill>
                  <a:schemeClr val="tx1"/>
                </a:solidFill>
                <a:latin typeface="Meiryo UI"/>
                <a:ea typeface="Meiryo UI"/>
              </a:rPr>
              <a:t>＜For Individuals＞</a:t>
            </a:r>
          </a:p>
        </p:txBody>
      </p:sp>
      <p:sp>
        <p:nvSpPr>
          <p:cNvPr id="1150" name="直線 36"/>
          <p:cNvSpPr/>
          <p:nvPr/>
        </p:nvSpPr>
        <p:spPr>
          <a:xfrm>
            <a:off x="206404" y="1114425"/>
            <a:ext cx="6519379" cy="0"/>
          </a:xfrm>
          <a:prstGeom prst="line">
            <a:avLst/>
          </a:prstGeom>
          <a:ln w="38100" cap="flat" cmpd="sng" algn="ctr">
            <a:solidFill>
              <a:schemeClr val="tx1"/>
            </a:solidFill>
            <a:prstDash val="sysDot"/>
            <a:miter lim="800000"/>
          </a:ln>
        </p:spPr>
        <p:style>
          <a:lnRef idx="1">
            <a:schemeClr val="accent1"/>
          </a:lnRef>
          <a:fillRef idx="0">
            <a:schemeClr val="accent1"/>
          </a:fillRef>
          <a:effectRef idx="0">
            <a:schemeClr val="accent1"/>
          </a:effectRef>
          <a:fontRef idx="minor">
            <a:schemeClr val="tx1"/>
          </a:fontRef>
        </p:style>
      </p:sp>
      <p:sp>
        <p:nvSpPr>
          <p:cNvPr id="1151" name="正方形/長方形 2"/>
          <p:cNvSpPr/>
          <p:nvPr/>
        </p:nvSpPr>
        <p:spPr>
          <a:xfrm>
            <a:off x="283731" y="5964491"/>
            <a:ext cx="1709208" cy="2882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000" dirty="0">
                <a:solidFill>
                  <a:schemeClr val="tx1"/>
                </a:solidFill>
                <a:latin typeface="Meiryo UI" panose="020B0604030504040204" pitchFamily="50" charset="-128"/>
                <a:ea typeface="Meiryo UI" panose="020B0604030504040204" pitchFamily="50" charset="-128"/>
              </a:rPr>
              <a:t>〈 Status</a:t>
            </a: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of</a:t>
            </a:r>
            <a:r>
              <a:rPr lang="ja-JP" altLang="en-US" sz="1000" dirty="0">
                <a:solidFill>
                  <a:schemeClr val="tx1"/>
                </a:solidFill>
                <a:latin typeface="Meiryo UI" panose="020B0604030504040204" pitchFamily="50" charset="-128"/>
                <a:ea typeface="Meiryo UI" panose="020B0604030504040204" pitchFamily="50" charset="-128"/>
              </a:rPr>
              <a:t> </a:t>
            </a:r>
            <a:r>
              <a:rPr lang="en-US" altLang="ja-JP" sz="1000" dirty="0">
                <a:solidFill>
                  <a:schemeClr val="tx1"/>
                </a:solidFill>
                <a:latin typeface="Meiryo UI" panose="020B0604030504040204" pitchFamily="50" charset="-128"/>
                <a:ea typeface="Meiryo UI" panose="020B0604030504040204" pitchFamily="50" charset="-128"/>
              </a:rPr>
              <a:t>Residence 〉</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152" name="正方形/長方形 4"/>
          <p:cNvSpPr/>
          <p:nvPr/>
        </p:nvSpPr>
        <p:spPr>
          <a:xfrm>
            <a:off x="291748" y="6944734"/>
            <a:ext cx="5744460" cy="229939"/>
          </a:xfrm>
          <a:prstGeom prst="rect">
            <a:avLst/>
          </a:prstGeom>
        </p:spPr>
        <p:txBody>
          <a:bodyPr wrap="square">
            <a:spAutoFit/>
          </a:bodyPr>
          <a:lstStyle/>
          <a:p>
            <a:pPr lvl="0"/>
            <a:r>
              <a:rPr lang="ja-JP" altLang="en-US" sz="900" dirty="0">
                <a:solidFill>
                  <a:prstClr val="black"/>
                </a:solidFill>
                <a:latin typeface="Meiryo UI"/>
                <a:ea typeface="Meiryo UI"/>
              </a:rPr>
              <a:t>*We may use interpreting services, such as telephone interpreting, for some languages.</a:t>
            </a:r>
            <a:endParaRPr sz="900"/>
          </a:p>
        </p:txBody>
      </p:sp>
      <p:sp>
        <p:nvSpPr>
          <p:cNvPr id="1153" name="正方形/長方形 6"/>
          <p:cNvSpPr/>
          <p:nvPr/>
        </p:nvSpPr>
        <p:spPr>
          <a:xfrm>
            <a:off x="291748" y="1176324"/>
            <a:ext cx="6342128" cy="6176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50" dirty="0">
                <a:solidFill>
                  <a:schemeClr val="tx1"/>
                </a:solidFill>
                <a:latin typeface="Meiryo UI" panose="020B0604030504040204" pitchFamily="50" charset="-128"/>
                <a:ea typeface="Meiryo UI" panose="020B0604030504040204" pitchFamily="50" charset="-128"/>
              </a:rPr>
              <a:t>・This form is required for those attending the "Status of Residence Consultation".</a:t>
            </a:r>
            <a:endParaRPr kumimoji="1" lang="en-US" altLang="ja-JP" sz="1150" dirty="0">
              <a:solidFill>
                <a:schemeClr val="tx1"/>
              </a:solidFill>
              <a:latin typeface="Meiryo UI" panose="020B0604030504040204" pitchFamily="50" charset="-128"/>
              <a:ea typeface="Meiryo UI" panose="020B0604030504040204" pitchFamily="50" charset="-128"/>
            </a:endParaRPr>
          </a:p>
          <a:p>
            <a:r>
              <a:rPr lang="ja-JP" altLang="en-US" sz="1150" dirty="0">
                <a:solidFill>
                  <a:schemeClr val="tx1"/>
                </a:solidFill>
                <a:latin typeface="Meiryo UI" panose="020B0604030504040204" pitchFamily="50" charset="-128"/>
                <a:ea typeface="Meiryo UI" panose="020B0604030504040204" pitchFamily="50" charset="-128"/>
              </a:rPr>
              <a:t>・This form is optional for those attending the "General Consultation".</a:t>
            </a:r>
            <a:endParaRPr kumimoji="1" lang="ja-JP" altLang="en-US" sz="1150" dirty="0">
              <a:solidFill>
                <a:schemeClr val="tx1"/>
              </a:solidFill>
              <a:latin typeface="Meiryo UI" panose="020B0604030504040204" pitchFamily="50" charset="-128"/>
              <a:ea typeface="Meiryo UI" panose="020B0604030504040204" pitchFamily="50" charset="-128"/>
            </a:endParaRPr>
          </a:p>
        </p:txBody>
      </p:sp>
      <p:sp>
        <p:nvSpPr>
          <p:cNvPr id="1154" name="正方形/長方形 3"/>
          <p:cNvSpPr/>
          <p:nvPr/>
        </p:nvSpPr>
        <p:spPr>
          <a:xfrm>
            <a:off x="224124" y="4439863"/>
            <a:ext cx="6424179" cy="523097"/>
          </a:xfrm>
          <a:prstGeom prst="rect">
            <a:avLst/>
          </a:prstGeom>
        </p:spPr>
        <p:txBody>
          <a:bodyPr wrap="square">
            <a:spAutoFit/>
          </a:bodyPr>
          <a:lstStyle/>
          <a:p>
            <a:pPr>
              <a:lnSpc>
                <a:spcPct val="110000"/>
              </a:lnSpc>
            </a:pPr>
            <a:r>
              <a:rPr lang="en-US" altLang="ja-JP" sz="850" dirty="0">
                <a:latin typeface="Meiryo UI"/>
                <a:ea typeface="Meiryo UI"/>
              </a:rPr>
              <a:t>*Applicants of either consultation will be contacted at a later date to confirm consultation details and schedule. </a:t>
            </a:r>
            <a:br>
              <a:rPr lang="en-US" altLang="ja-JP" sz="850" dirty="0">
                <a:latin typeface="Meiryo UI"/>
                <a:ea typeface="Meiryo UI"/>
              </a:rPr>
            </a:br>
            <a:r>
              <a:rPr lang="en-US" altLang="ja-JP" sz="850" dirty="0">
                <a:latin typeface="Meiryo UI"/>
                <a:ea typeface="Meiryo UI"/>
              </a:rPr>
              <a:t> As a general rule, consultations will be held on a first-come-first-serve basis. In addition, depending on the </a:t>
            </a:r>
            <a:br>
              <a:rPr lang="en-US" altLang="ja-JP" sz="850" dirty="0">
                <a:latin typeface="Meiryo UI"/>
                <a:ea typeface="Meiryo UI"/>
              </a:rPr>
            </a:br>
            <a:r>
              <a:rPr lang="en-US" altLang="ja-JP" sz="850" dirty="0">
                <a:latin typeface="Meiryo UI"/>
                <a:ea typeface="Meiryo UI"/>
              </a:rPr>
              <a:t> consultation content, applicants may be introduced to other, more relevant, organizations instead.</a:t>
            </a:r>
          </a:p>
        </p:txBody>
      </p:sp>
      <p:sp>
        <p:nvSpPr>
          <p:cNvPr id="1155" name="テキスト ボックス 5"/>
          <p:cNvSpPr txBox="1"/>
          <p:nvPr/>
        </p:nvSpPr>
        <p:spPr>
          <a:xfrm>
            <a:off x="3432570" y="9276182"/>
            <a:ext cx="3200689" cy="237634"/>
          </a:xfrm>
          <a:prstGeom prst="rect">
            <a:avLst/>
          </a:prstGeom>
          <a:noFill/>
          <a:ln>
            <a:solidFill>
              <a:schemeClr val="bg1">
                <a:lumMod val="50000"/>
              </a:schemeClr>
            </a:solidFill>
            <a:prstDash val="solid"/>
          </a:ln>
        </p:spPr>
        <p:txBody>
          <a:bodyPr wrap="square" rtlCol="0">
            <a:spAutoFit/>
          </a:bodyPr>
          <a:lstStyle/>
          <a:p>
            <a:r>
              <a:rPr kumimoji="1" lang="ja-JP" altLang="en-US" sz="950" dirty="0">
                <a:latin typeface="Meiryo UI" panose="020B0604030504040204" pitchFamily="50" charset="-128"/>
                <a:ea typeface="Meiryo UI" panose="020B0604030504040204" pitchFamily="50" charset="-128"/>
              </a:rPr>
              <a:t>*Please wear a mask during the consultation event</a:t>
            </a:r>
            <a:endParaRPr sz="950" dirty="0"/>
          </a:p>
        </p:txBody>
      </p:sp>
      <p:sp>
        <p:nvSpPr>
          <p:cNvPr id="1164" name="正方形/長方形 56"/>
          <p:cNvSpPr/>
          <p:nvPr/>
        </p:nvSpPr>
        <p:spPr>
          <a:xfrm>
            <a:off x="-35436" y="9279779"/>
            <a:ext cx="3460867" cy="497705"/>
          </a:xfrm>
          <a:prstGeom prst="rect">
            <a:avLst/>
          </a:prstGeom>
        </p:spPr>
        <p:txBody>
          <a:bodyPr wrap="square">
            <a:spAutoFit/>
          </a:bodyPr>
          <a:lstStyle/>
          <a:p>
            <a:pPr>
              <a:lnSpc>
                <a:spcPct val="110000"/>
              </a:lnSpc>
            </a:pPr>
            <a:r>
              <a:rPr lang="en-US" altLang="ja-JP" sz="800" dirty="0">
                <a:latin typeface="Meiryo UI"/>
                <a:ea typeface="Meiryo UI"/>
              </a:rPr>
              <a:t>*There is parking available at the center on the day itself. Please take care of your own belongings when using the parking space, as we will not take responsibility for any losses.</a:t>
            </a:r>
            <a:endParaRPr sz="800"/>
          </a:p>
        </p:txBody>
      </p:sp>
    </p:spTree>
  </p:cSld>
  <p:clrMapOvr>
    <a:masterClrMapping/>
  </p:clrMapOvr>
</p:sld>
</file>

<file path=ppt/theme/theme1.xml><?xml version="1.0" encoding="utf-8"?>
<a:theme xmlns:a="http://schemas.openxmlformats.org/drawingml/2006/main" name="3_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361</Words>
  <Application>Microsoft Office PowerPoint</Application>
  <PresentationFormat>A4 210 x 297 mm</PresentationFormat>
  <Paragraphs>44</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ＭＳ 明朝</vt:lpstr>
      <vt:lpstr>游ゴシック</vt:lpstr>
      <vt:lpstr>游ゴシック Light</vt:lpstr>
      <vt:lpstr>Arial</vt:lpstr>
      <vt:lpstr>3_標準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高知県外国人生活相談センター 　　　　　　　　　　　　　　　出張相談会</dc:title>
  <dc:creator>457129</dc:creator>
  <cp:lastModifiedBy>user2</cp:lastModifiedBy>
  <cp:revision>143</cp:revision>
  <cp:lastPrinted>2020-11-06T00:46:47Z</cp:lastPrinted>
  <dcterms:created xsi:type="dcterms:W3CDTF">2019-08-01T07:22:13Z</dcterms:created>
  <dcterms:modified xsi:type="dcterms:W3CDTF">2021-09-18T07:21:27Z</dcterms:modified>
</cp:coreProperties>
</file>