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Lst>
  <p:sldSz cx="7556500" cy="10693400"/>
  <p:notesSz cx="6799263" cy="9929813"/>
  <p:embeddedFontLst>
    <p:embeddedFont>
      <p:font typeface="BIZ UDPゴシック" panose="020B0400000000000000" pitchFamily="50" charset="-128"/>
      <p:regular r:id="rId3"/>
      <p:bold r:id="rId4"/>
    </p:embeddedFont>
    <p:embeddedFont>
      <p:font typeface="Meiryo UI" panose="020B0604030504040204" pitchFamily="50" charset="-128"/>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EC"/>
    <a:srgbClr val="C9C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8" autoAdjust="0"/>
    <p:restoredTop sz="94622" autoAdjust="0"/>
  </p:normalViewPr>
  <p:slideViewPr>
    <p:cSldViewPr>
      <p:cViewPr varScale="1">
        <p:scale>
          <a:sx n="42" d="100"/>
          <a:sy n="42" d="100"/>
        </p:scale>
        <p:origin x="25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 name="四角形 38"/>
          <p:cNvGraphicFramePr>
            <a:graphicFrameLocks noGrp="1"/>
          </p:cNvGraphicFramePr>
          <p:nvPr/>
        </p:nvGraphicFramePr>
        <p:xfrm>
          <a:off x="209606" y="3256863"/>
          <a:ext cx="3315018" cy="3583525"/>
        </p:xfrm>
        <a:graphic>
          <a:graphicData uri="http://schemas.openxmlformats.org/drawingml/2006/table">
            <a:tbl>
              <a:tblPr firstRow="1" bandRow="1">
                <a:tableStyleId>{5940675A-B579-460E-94D1-54222C63F5DA}</a:tableStyleId>
              </a:tblPr>
              <a:tblGrid>
                <a:gridCol w="3315018">
                  <a:extLst>
                    <a:ext uri="{9D8B030D-6E8A-4147-A177-3AD203B41FA5}">
                      <a16:colId xmlns:a16="http://schemas.microsoft.com/office/drawing/2014/main" val="20000"/>
                    </a:ext>
                  </a:extLst>
                </a:gridCol>
              </a:tblGrid>
              <a:tr h="420371">
                <a:tc>
                  <a:txBody>
                    <a:bodyPr/>
                    <a:lstStyle/>
                    <a:p>
                      <a:r>
                        <a:rPr lang="en-US" altLang="ja-JP" sz="1100" dirty="0">
                          <a:latin typeface="+mn-lt"/>
                          <a:ea typeface="Meiryo UI"/>
                        </a:rPr>
                        <a:t>Please outline what you would like to consult about </a:t>
                      </a:r>
                    </a:p>
                  </a:txBody>
                  <a:tcPr marL="98708" marR="98708" marT="49354" marB="49354" anchor="ctr"/>
                </a:tc>
                <a:extLst>
                  <a:ext uri="{0D108BD9-81ED-4DB2-BD59-A6C34878D82A}">
                    <a16:rowId xmlns:a16="http://schemas.microsoft.com/office/drawing/2014/main" val="10000"/>
                  </a:ext>
                </a:extLst>
              </a:tr>
              <a:tr h="3163154">
                <a:tc>
                  <a:txBody>
                    <a:bodyPr/>
                    <a:lstStyle/>
                    <a:p>
                      <a:endParaRPr kumimoji="1" lang="ja-JP" altLang="en-US" sz="1100" dirty="0">
                        <a:latin typeface="Meiryo UI"/>
                        <a:ea typeface="Meiryo UI"/>
                      </a:endParaRPr>
                    </a:p>
                    <a:p>
                      <a:endParaRPr kumimoji="1" lang="ja-JP" altLang="en-US" sz="1900" dirty="0"/>
                    </a:p>
                    <a:p>
                      <a:endParaRPr kumimoji="1" lang="ja-JP" altLang="en-US" sz="1900" dirty="0"/>
                    </a:p>
                    <a:p>
                      <a:endParaRPr kumimoji="1" lang="ja-JP" altLang="en-US" sz="1900" dirty="0"/>
                    </a:p>
                    <a:p>
                      <a:endParaRPr kumimoji="1" lang="ja-JP" altLang="en-US" sz="1200" dirty="0">
                        <a:latin typeface="ＭＳ 明朝"/>
                        <a:ea typeface="ＭＳ 明朝"/>
                      </a:endParaRPr>
                    </a:p>
                    <a:p>
                      <a:endParaRPr kumimoji="1" lang="ja-JP" altLang="en-US" sz="1900" dirty="0"/>
                    </a:p>
                    <a:p>
                      <a:endParaRPr kumimoji="1" lang="ja-JP" altLang="en-US" sz="1900" dirty="0"/>
                    </a:p>
                  </a:txBody>
                  <a:tcPr marL="98708" marR="98708" marT="49354" marB="49354"/>
                </a:tc>
                <a:extLst>
                  <a:ext uri="{0D108BD9-81ED-4DB2-BD59-A6C34878D82A}">
                    <a16:rowId xmlns:a16="http://schemas.microsoft.com/office/drawing/2014/main" val="10001"/>
                  </a:ext>
                </a:extLst>
              </a:tr>
            </a:tbl>
          </a:graphicData>
        </a:graphic>
      </p:graphicFrame>
      <p:graphicFrame>
        <p:nvGraphicFramePr>
          <p:cNvPr id="1134" name="四角形 50"/>
          <p:cNvGraphicFramePr>
            <a:graphicFrameLocks noGrp="1"/>
          </p:cNvGraphicFramePr>
          <p:nvPr>
            <p:extLst>
              <p:ext uri="{D42A27DB-BD31-4B8C-83A1-F6EECF244321}">
                <p14:modId xmlns:p14="http://schemas.microsoft.com/office/powerpoint/2010/main" val="289675525"/>
              </p:ext>
            </p:extLst>
          </p:nvPr>
        </p:nvGraphicFramePr>
        <p:xfrm>
          <a:off x="3524623" y="3256865"/>
          <a:ext cx="3855952" cy="3587303"/>
        </p:xfrm>
        <a:graphic>
          <a:graphicData uri="http://schemas.openxmlformats.org/drawingml/2006/table">
            <a:tbl>
              <a:tblPr firstRow="1" bandRow="1">
                <a:tableStyleId>{5940675A-B579-460E-94D1-54222C63F5DA}</a:tableStyleId>
              </a:tblPr>
              <a:tblGrid>
                <a:gridCol w="1192668">
                  <a:extLst>
                    <a:ext uri="{9D8B030D-6E8A-4147-A177-3AD203B41FA5}">
                      <a16:colId xmlns:a16="http://schemas.microsoft.com/office/drawing/2014/main" val="20000"/>
                    </a:ext>
                  </a:extLst>
                </a:gridCol>
                <a:gridCol w="2663284">
                  <a:extLst>
                    <a:ext uri="{9D8B030D-6E8A-4147-A177-3AD203B41FA5}">
                      <a16:colId xmlns:a16="http://schemas.microsoft.com/office/drawing/2014/main" val="20001"/>
                    </a:ext>
                  </a:extLst>
                </a:gridCol>
              </a:tblGrid>
              <a:tr h="764989">
                <a:tc gridSpan="2">
                  <a:txBody>
                    <a:bodyPr/>
                    <a:lstStyle/>
                    <a:p>
                      <a:r>
                        <a:rPr kumimoji="1" lang="en-US" altLang="ja-JP" sz="1000" dirty="0">
                          <a:latin typeface="Calibri" panose="020F0502020204030204" pitchFamily="34" charset="0"/>
                          <a:ea typeface="Meiryo UI"/>
                          <a:cs typeface="Calibri" panose="020F0502020204030204" pitchFamily="34" charset="0"/>
                        </a:rPr>
                        <a:t>Please</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select</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all</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time</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slots you are available to consult. Applicants will be contacted at a later date to confirm schedule. </a:t>
                      </a:r>
                      <a:r>
                        <a:rPr kumimoji="1" lang="ja-JP" altLang="en-US" sz="1000" dirty="0">
                          <a:latin typeface="Calibri" panose="020F0502020204030204" pitchFamily="34" charset="0"/>
                          <a:ea typeface="Meiryo UI"/>
                          <a:cs typeface="Calibri" panose="020F0502020204030204" pitchFamily="34" charset="0"/>
                        </a:rPr>
                        <a:t>（</a:t>
                      </a:r>
                      <a:r>
                        <a:rPr kumimoji="1" lang="en-US" altLang="ja-JP" sz="1000" dirty="0">
                          <a:latin typeface="Calibri" panose="020F0502020204030204" pitchFamily="34" charset="0"/>
                          <a:ea typeface="Meiryo UI"/>
                          <a:cs typeface="Calibri" panose="020F0502020204030204" pitchFamily="34" charset="0"/>
                        </a:rPr>
                        <a:t>A</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consultation</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is</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limited</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to</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only</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one</a:t>
                      </a:r>
                      <a:r>
                        <a:rPr kumimoji="1" lang="ja-JP" altLang="en-US" sz="1000" dirty="0">
                          <a:latin typeface="Calibri" panose="020F0502020204030204" pitchFamily="34" charset="0"/>
                          <a:ea typeface="Meiryo UI"/>
                          <a:cs typeface="Calibri" panose="020F0502020204030204" pitchFamily="34" charset="0"/>
                        </a:rPr>
                        <a:t> </a:t>
                      </a:r>
                      <a:r>
                        <a:rPr kumimoji="1" lang="en-US" altLang="ja-JP" sz="1000" dirty="0">
                          <a:latin typeface="Calibri" panose="020F0502020204030204" pitchFamily="34" charset="0"/>
                          <a:ea typeface="Meiryo UI"/>
                          <a:cs typeface="Calibri" panose="020F0502020204030204" pitchFamily="34" charset="0"/>
                        </a:rPr>
                        <a:t>time per party and its time will be 50 minutes.</a:t>
                      </a:r>
                      <a:r>
                        <a:rPr kumimoji="1" lang="ja-JP" altLang="en-US" sz="1000" dirty="0">
                          <a:latin typeface="Calibri" panose="020F0502020204030204" pitchFamily="34" charset="0"/>
                          <a:ea typeface="Meiryo UI"/>
                          <a:cs typeface="Calibri" panose="020F0502020204030204" pitchFamily="34" charset="0"/>
                        </a:rPr>
                        <a:t>）</a:t>
                      </a:r>
                      <a:endParaRPr kumimoji="1" lang="en-US" altLang="ja-JP" sz="1000" dirty="0">
                        <a:latin typeface="Calibri" panose="020F0502020204030204" pitchFamily="34" charset="0"/>
                        <a:ea typeface="Meiryo UI"/>
                        <a:cs typeface="Calibri" panose="020F0502020204030204" pitchFamily="34" charset="0"/>
                      </a:endParaRPr>
                    </a:p>
                    <a:p>
                      <a:endParaRPr kumimoji="1" lang="en-US" altLang="ja-JP" sz="500" dirty="0">
                        <a:latin typeface="Meiryo UI"/>
                        <a:ea typeface="Meiryo UI"/>
                      </a:endParaRPr>
                    </a:p>
                    <a:p>
                      <a:pPr algn="l"/>
                      <a:r>
                        <a:rPr kumimoji="1" lang="en-US" altLang="ja-JP" sz="900" dirty="0">
                          <a:latin typeface="Calibri" panose="020F0502020204030204" pitchFamily="34" charset="0"/>
                          <a:ea typeface="Meiryo UI"/>
                          <a:cs typeface="Calibri" panose="020F0502020204030204" pitchFamily="34" charset="0"/>
                        </a:rPr>
                        <a:t>【AM</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9:00-12:00</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PM</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13:30-16:30</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Whole day</a:t>
                      </a:r>
                      <a:r>
                        <a:rPr kumimoji="1" lang="ja-JP" altLang="en-US" sz="900" dirty="0">
                          <a:latin typeface="Calibri" panose="020F0502020204030204" pitchFamily="34" charset="0"/>
                          <a:ea typeface="Meiryo UI"/>
                          <a:cs typeface="Calibri" panose="020F0502020204030204" pitchFamily="34" charset="0"/>
                        </a:rPr>
                        <a:t>＝</a:t>
                      </a:r>
                      <a:r>
                        <a:rPr kumimoji="1" lang="en-US" altLang="ja-JP" sz="900" dirty="0">
                          <a:latin typeface="Calibri" panose="020F0502020204030204" pitchFamily="34" charset="0"/>
                          <a:ea typeface="Meiryo UI"/>
                          <a:cs typeface="Calibri" panose="020F0502020204030204" pitchFamily="34" charset="0"/>
                        </a:rPr>
                        <a:t>9:00-16:30】</a:t>
                      </a:r>
                      <a:endParaRPr kumimoji="1" lang="ja-JP" altLang="en-US" sz="900" dirty="0">
                        <a:latin typeface="Calibri" panose="020F0502020204030204" pitchFamily="34" charset="0"/>
                        <a:ea typeface="Meiryo UI"/>
                        <a:cs typeface="Calibri" panose="020F0502020204030204" pitchFamily="34" charset="0"/>
                      </a:endParaRPr>
                    </a:p>
                  </a:txBody>
                  <a:tcPr marL="98708" marR="98708" marT="49354" marB="49354" anchor="ctr"/>
                </a:tc>
                <a:tc hMerge="1">
                  <a:txBody>
                    <a:bodyPr/>
                    <a:lstStyle/>
                    <a:p>
                      <a:pPr algn="ctr"/>
                      <a:endParaRPr kumimoji="1" lang="ja-JP" altLang="en-US" sz="1100" dirty="0">
                        <a:latin typeface="Meiryo UI"/>
                        <a:ea typeface="Meiryo UI"/>
                      </a:endParaRPr>
                    </a:p>
                  </a:txBody>
                  <a:tcPr/>
                </a:tc>
                <a:extLst>
                  <a:ext uri="{0D108BD9-81ED-4DB2-BD59-A6C34878D82A}">
                    <a16:rowId xmlns:a16="http://schemas.microsoft.com/office/drawing/2014/main" val="10000"/>
                  </a:ext>
                </a:extLst>
              </a:tr>
              <a:tr h="360973">
                <a:tc>
                  <a:txBody>
                    <a:bodyPr/>
                    <a:lstStyle/>
                    <a:p>
                      <a:pPr algn="ctr"/>
                      <a:r>
                        <a:rPr kumimoji="1" lang="en-US" altLang="ja-JP" sz="1000" dirty="0">
                          <a:latin typeface="Meiryo UI"/>
                          <a:ea typeface="Meiryo UI"/>
                        </a:rPr>
                        <a:t>Feb.26</a:t>
                      </a:r>
                      <a:r>
                        <a:rPr kumimoji="1" lang="ja-JP" altLang="en-US" sz="1000" dirty="0">
                          <a:latin typeface="Meiryo UI"/>
                          <a:ea typeface="Meiryo UI"/>
                        </a:rPr>
                        <a:t>（</a:t>
                      </a:r>
                      <a:r>
                        <a:rPr kumimoji="1" lang="en-US" altLang="ja-JP" sz="1000" dirty="0">
                          <a:latin typeface="Meiryo UI"/>
                          <a:ea typeface="Meiryo UI"/>
                        </a:rPr>
                        <a:t>Mon</a:t>
                      </a:r>
                      <a:r>
                        <a:rPr kumimoji="1" lang="ja-JP" altLang="en-US" sz="1000" dirty="0">
                          <a:latin typeface="Meiryo UI"/>
                          <a:ea typeface="Meiryo UI"/>
                        </a:rPr>
                        <a:t>）</a:t>
                      </a:r>
                    </a:p>
                  </a:txBody>
                  <a:tcPr marL="98708" marR="98708" marT="49354" marB="49354" anchor="ctr"/>
                </a:tc>
                <a:tc>
                  <a:txBody>
                    <a:bodyPr/>
                    <a:lstStyle/>
                    <a:p>
                      <a:pPr algn="l"/>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10001"/>
                  </a:ext>
                </a:extLst>
              </a:tr>
              <a:tr h="390988">
                <a:tc>
                  <a:txBody>
                    <a:bodyPr/>
                    <a:lstStyle/>
                    <a:p>
                      <a:pPr algn="ctr"/>
                      <a:r>
                        <a:rPr kumimoji="1" lang="en-US" altLang="ja-JP" sz="1000" dirty="0">
                          <a:latin typeface="Meiryo UI"/>
                          <a:ea typeface="Meiryo UI"/>
                        </a:rPr>
                        <a:t>Feb.27</a:t>
                      </a:r>
                      <a:r>
                        <a:rPr kumimoji="1" lang="ja-JP" altLang="en-US" sz="1000" dirty="0">
                          <a:latin typeface="Meiryo UI"/>
                          <a:ea typeface="Meiryo UI"/>
                        </a:rPr>
                        <a:t>（</a:t>
                      </a:r>
                      <a:r>
                        <a:rPr kumimoji="1" lang="en-US" altLang="ja-JP" sz="1000" dirty="0">
                          <a:latin typeface="Meiryo UI"/>
                          <a:ea typeface="Meiryo UI"/>
                        </a:rPr>
                        <a:t>Tue</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10002"/>
                  </a:ext>
                </a:extLst>
              </a:tr>
              <a:tr h="390988">
                <a:tc>
                  <a:txBody>
                    <a:bodyPr/>
                    <a:lstStyle/>
                    <a:p>
                      <a:pPr algn="l"/>
                      <a:r>
                        <a:rPr kumimoji="1" lang="en-US" altLang="ja-JP" sz="1000" dirty="0">
                          <a:latin typeface="Meiryo UI"/>
                          <a:ea typeface="Meiryo UI"/>
                        </a:rPr>
                        <a:t> Feb.28</a:t>
                      </a:r>
                      <a:r>
                        <a:rPr kumimoji="1" lang="ja-JP" altLang="en-US" sz="1000" dirty="0">
                          <a:latin typeface="Meiryo UI"/>
                          <a:ea typeface="Meiryo UI"/>
                        </a:rPr>
                        <a:t>（</a:t>
                      </a:r>
                      <a:r>
                        <a:rPr kumimoji="1" lang="en-US" altLang="ja-JP" sz="1000" dirty="0">
                          <a:latin typeface="Meiryo UI"/>
                          <a:ea typeface="Meiryo UI"/>
                        </a:rPr>
                        <a:t>Wed)</a:t>
                      </a:r>
                      <a:endParaRPr kumimoji="1" lang="ja-JP" altLang="en-US" sz="1000" dirty="0">
                        <a:latin typeface="Meiryo UI"/>
                        <a:ea typeface="Meiryo UI"/>
                      </a:endParaRP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3550066085"/>
                  </a:ext>
                </a:extLst>
              </a:tr>
              <a:tr h="390988">
                <a:tc>
                  <a:txBody>
                    <a:bodyPr/>
                    <a:lstStyle/>
                    <a:p>
                      <a:pPr algn="ctr"/>
                      <a:r>
                        <a:rPr kumimoji="1" lang="en-US" altLang="ja-JP" sz="1000" dirty="0">
                          <a:latin typeface="Meiryo UI"/>
                          <a:ea typeface="Meiryo UI"/>
                        </a:rPr>
                        <a:t>Feb.29</a:t>
                      </a:r>
                      <a:r>
                        <a:rPr kumimoji="1" lang="ja-JP" altLang="en-US" sz="1000" dirty="0">
                          <a:latin typeface="Meiryo UI"/>
                          <a:ea typeface="Meiryo UI"/>
                        </a:rPr>
                        <a:t>（</a:t>
                      </a:r>
                      <a:r>
                        <a:rPr kumimoji="1" lang="en-US" altLang="ja-JP" sz="1000" dirty="0">
                          <a:latin typeface="Meiryo UI"/>
                          <a:ea typeface="Meiryo UI"/>
                        </a:rPr>
                        <a:t>Thu</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3565976815"/>
                  </a:ext>
                </a:extLst>
              </a:tr>
              <a:tr h="390988">
                <a:tc>
                  <a:txBody>
                    <a:bodyPr/>
                    <a:lstStyle/>
                    <a:p>
                      <a:pPr algn="ctr"/>
                      <a:r>
                        <a:rPr kumimoji="1" lang="en-US" altLang="ja-JP" sz="1000" dirty="0">
                          <a:latin typeface="Meiryo UI"/>
                          <a:ea typeface="Meiryo UI"/>
                        </a:rPr>
                        <a:t>Mar.1 </a:t>
                      </a:r>
                      <a:r>
                        <a:rPr kumimoji="1" lang="ja-JP" altLang="en-US" sz="1000" dirty="0">
                          <a:latin typeface="Meiryo UI"/>
                          <a:ea typeface="Meiryo UI"/>
                        </a:rPr>
                        <a:t>（</a:t>
                      </a:r>
                      <a:r>
                        <a:rPr kumimoji="1" lang="en-US" altLang="ja-JP" sz="1000" dirty="0">
                          <a:latin typeface="Meiryo UI"/>
                          <a:ea typeface="Meiryo UI"/>
                        </a:rPr>
                        <a:t>Fri</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4237939149"/>
                  </a:ext>
                </a:extLst>
              </a:tr>
              <a:tr h="390988">
                <a:tc>
                  <a:txBody>
                    <a:bodyPr/>
                    <a:lstStyle/>
                    <a:p>
                      <a:pPr algn="ctr"/>
                      <a:r>
                        <a:rPr kumimoji="1" lang="en-US" altLang="ja-JP" sz="1000" dirty="0">
                          <a:latin typeface="Meiryo UI"/>
                          <a:ea typeface="Meiryo UI"/>
                        </a:rPr>
                        <a:t>Mar.2</a:t>
                      </a:r>
                      <a:r>
                        <a:rPr kumimoji="1" lang="ja-JP" altLang="en-US" sz="1000" dirty="0">
                          <a:latin typeface="Meiryo UI"/>
                          <a:ea typeface="Meiryo UI"/>
                        </a:rPr>
                        <a:t>（</a:t>
                      </a:r>
                      <a:r>
                        <a:rPr kumimoji="1" lang="en-US" altLang="ja-JP" sz="1000" dirty="0">
                          <a:latin typeface="Meiryo UI"/>
                          <a:ea typeface="Meiryo UI"/>
                        </a:rPr>
                        <a:t>Sat</a:t>
                      </a:r>
                      <a:r>
                        <a:rPr kumimoji="1" lang="ja-JP" altLang="en-US" sz="1000" dirty="0">
                          <a:latin typeface="Meiryo UI"/>
                          <a:ea typeface="Meiryo UI"/>
                        </a:rPr>
                        <a:t>）</a:t>
                      </a:r>
                    </a:p>
                  </a:txBody>
                  <a:tcPr marL="98708" marR="98708" marT="49354" marB="49354"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a:ea typeface="Meiryo UI"/>
                        </a:rPr>
                        <a:t>　　□ </a:t>
                      </a:r>
                      <a:r>
                        <a:rPr kumimoji="1" lang="en-US" altLang="ja-JP" sz="1000" dirty="0">
                          <a:latin typeface="Meiryo UI"/>
                          <a:ea typeface="Meiryo UI"/>
                        </a:rPr>
                        <a:t>AM</a:t>
                      </a:r>
                      <a:r>
                        <a:rPr kumimoji="1" lang="ja-JP" altLang="en-US" sz="1000" dirty="0">
                          <a:latin typeface="Meiryo UI"/>
                          <a:ea typeface="Meiryo UI"/>
                        </a:rPr>
                        <a:t>　　　□ </a:t>
                      </a:r>
                      <a:r>
                        <a:rPr kumimoji="1" lang="en-US" altLang="ja-JP" sz="1000" dirty="0">
                          <a:latin typeface="Meiryo UI"/>
                          <a:ea typeface="Meiryo UI"/>
                        </a:rPr>
                        <a:t>PM</a:t>
                      </a:r>
                      <a:r>
                        <a:rPr kumimoji="1" lang="ja-JP" altLang="en-US" sz="1000" dirty="0">
                          <a:latin typeface="Meiryo UI"/>
                          <a:ea typeface="Meiryo UI"/>
                        </a:rPr>
                        <a:t>　　　□ </a:t>
                      </a:r>
                      <a:r>
                        <a:rPr kumimoji="1" lang="en-US" altLang="ja-JP" sz="1000" dirty="0">
                          <a:latin typeface="Meiryo UI"/>
                          <a:ea typeface="Meiryo UI"/>
                        </a:rPr>
                        <a:t>Whole</a:t>
                      </a:r>
                      <a:r>
                        <a:rPr kumimoji="1" lang="ja-JP" altLang="en-US" sz="1000" dirty="0">
                          <a:latin typeface="Meiryo UI"/>
                          <a:ea typeface="Meiryo UI"/>
                        </a:rPr>
                        <a:t> </a:t>
                      </a:r>
                      <a:r>
                        <a:rPr kumimoji="1" lang="en-US" altLang="ja-JP" sz="1000" dirty="0">
                          <a:latin typeface="Meiryo UI"/>
                          <a:ea typeface="Meiryo UI"/>
                        </a:rPr>
                        <a:t>day</a:t>
                      </a:r>
                      <a:endParaRPr kumimoji="1" lang="ja-JP" altLang="en-US" sz="1000" dirty="0">
                        <a:latin typeface="Meiryo UI"/>
                        <a:ea typeface="Meiryo UI"/>
                      </a:endParaRPr>
                    </a:p>
                  </a:txBody>
                  <a:tcPr marL="98708" marR="98708" marT="49354" marB="49354" anchor="ctr"/>
                </a:tc>
                <a:extLst>
                  <a:ext uri="{0D108BD9-81ED-4DB2-BD59-A6C34878D82A}">
                    <a16:rowId xmlns:a16="http://schemas.microsoft.com/office/drawing/2014/main" val="10003"/>
                  </a:ext>
                </a:extLst>
              </a:tr>
              <a:tr h="502122">
                <a:tc gridSpan="2">
                  <a:txBody>
                    <a:bodyPr/>
                    <a:lstStyle/>
                    <a:p>
                      <a:pPr algn="l"/>
                      <a:r>
                        <a:rPr kumimoji="1" lang="en-US" altLang="ja-JP" sz="1000" dirty="0">
                          <a:latin typeface="Meiryo UI"/>
                          <a:ea typeface="Meiryo UI"/>
                        </a:rPr>
                        <a:t>【Remarks】</a:t>
                      </a:r>
                      <a:endParaRPr kumimoji="1" lang="ja-JP" altLang="en-US" sz="1000" dirty="0">
                        <a:latin typeface="Meiryo UI"/>
                        <a:ea typeface="Meiryo UI"/>
                      </a:endParaRPr>
                    </a:p>
                  </a:txBody>
                  <a:tcPr marL="98708" marR="98708" marT="49354" marB="49354"/>
                </a:tc>
                <a:tc hMerge="1">
                  <a:txBody>
                    <a:bodyPr/>
                    <a:lstStyle/>
                    <a:p>
                      <a:pPr algn="ctr"/>
                      <a:endParaRPr kumimoji="1" lang="ja-JP" altLang="en-US" sz="1200" dirty="0">
                        <a:latin typeface="Meiryo UI"/>
                        <a:ea typeface="Meiryo UI"/>
                      </a:endParaRPr>
                    </a:p>
                  </a:txBody>
                  <a:tcPr anchor="ctr"/>
                </a:tc>
                <a:extLst>
                  <a:ext uri="{0D108BD9-81ED-4DB2-BD59-A6C34878D82A}">
                    <a16:rowId xmlns:a16="http://schemas.microsoft.com/office/drawing/2014/main" val="10004"/>
                  </a:ext>
                </a:extLst>
              </a:tr>
            </a:tbl>
          </a:graphicData>
        </a:graphic>
      </p:graphicFrame>
      <p:graphicFrame>
        <p:nvGraphicFramePr>
          <p:cNvPr id="1135" name="四角形 51"/>
          <p:cNvGraphicFramePr>
            <a:graphicFrameLocks noGrp="1"/>
          </p:cNvGraphicFramePr>
          <p:nvPr>
            <p:extLst>
              <p:ext uri="{D42A27DB-BD31-4B8C-83A1-F6EECF244321}">
                <p14:modId xmlns:p14="http://schemas.microsoft.com/office/powerpoint/2010/main" val="1491709075"/>
              </p:ext>
            </p:extLst>
          </p:nvPr>
        </p:nvGraphicFramePr>
        <p:xfrm>
          <a:off x="209606" y="6840387"/>
          <a:ext cx="7170969" cy="2653027"/>
        </p:xfrm>
        <a:graphic>
          <a:graphicData uri="http://schemas.openxmlformats.org/drawingml/2006/table">
            <a:tbl>
              <a:tblPr firstRow="1" bandRow="1">
                <a:tableStyleId>{5940675A-B579-460E-94D1-54222C63F5DA}</a:tableStyleId>
              </a:tblPr>
              <a:tblGrid>
                <a:gridCol w="1417579">
                  <a:extLst>
                    <a:ext uri="{9D8B030D-6E8A-4147-A177-3AD203B41FA5}">
                      <a16:colId xmlns:a16="http://schemas.microsoft.com/office/drawing/2014/main" val="20000"/>
                    </a:ext>
                  </a:extLst>
                </a:gridCol>
                <a:gridCol w="5753390">
                  <a:extLst>
                    <a:ext uri="{9D8B030D-6E8A-4147-A177-3AD203B41FA5}">
                      <a16:colId xmlns:a16="http://schemas.microsoft.com/office/drawing/2014/main" val="20001"/>
                    </a:ext>
                  </a:extLst>
                </a:gridCol>
              </a:tblGrid>
              <a:tr h="388615">
                <a:tc>
                  <a:txBody>
                    <a:bodyPr/>
                    <a:lstStyle/>
                    <a:p>
                      <a:pPr algn="ctr"/>
                      <a:r>
                        <a:rPr kumimoji="1" lang="en-US" altLang="ja-JP" sz="1000" dirty="0">
                          <a:latin typeface="Meiryo UI"/>
                          <a:ea typeface="Meiryo UI"/>
                        </a:rPr>
                        <a:t>Name</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961">
                <a:tc>
                  <a:txBody>
                    <a:bodyPr/>
                    <a:lstStyle/>
                    <a:p>
                      <a:pPr algn="ctr"/>
                      <a:r>
                        <a:rPr kumimoji="1" lang="en-US" altLang="ja-JP" sz="1000" dirty="0">
                          <a:latin typeface="Meiryo UI"/>
                          <a:ea typeface="Meiryo UI"/>
                        </a:rPr>
                        <a:t>Address</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720">
                <a:tc>
                  <a:txBody>
                    <a:bodyPr/>
                    <a:lstStyle/>
                    <a:p>
                      <a:pPr algn="ctr"/>
                      <a:r>
                        <a:rPr kumimoji="1" lang="en-US" altLang="ja-JP" sz="1000" dirty="0">
                          <a:latin typeface="Meiryo UI"/>
                          <a:ea typeface="Meiryo UI"/>
                        </a:rPr>
                        <a:t>Status of Residence</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159">
                <a:tc>
                  <a:txBody>
                    <a:bodyPr/>
                    <a:lstStyle/>
                    <a:p>
                      <a:pPr algn="ctr"/>
                      <a:r>
                        <a:rPr kumimoji="1" lang="en-US" altLang="ja-JP" sz="1000">
                          <a:latin typeface="Meiryo UI"/>
                          <a:ea typeface="Meiryo UI"/>
                        </a:rPr>
                        <a:t>Language</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300"/>
                        </a:lnSpc>
                      </a:pPr>
                      <a:r>
                        <a:rPr kumimoji="1" lang="ja-JP" altLang="en-US" sz="1000" dirty="0">
                          <a:latin typeface="Meiryo UI"/>
                          <a:ea typeface="Meiryo UI"/>
                        </a:rPr>
                        <a:t>□ にほんご 　　　　   　　　　　　　 □ </a:t>
                      </a:r>
                      <a:r>
                        <a:rPr kumimoji="1" lang="en-US" altLang="ja-JP" sz="1000" dirty="0">
                          <a:latin typeface="Meiryo UI"/>
                          <a:ea typeface="Meiryo UI"/>
                        </a:rPr>
                        <a:t>English</a:t>
                      </a:r>
                      <a:r>
                        <a:rPr kumimoji="1" lang="ja-JP" altLang="en-US" sz="1000" dirty="0">
                          <a:latin typeface="Meiryo UI"/>
                          <a:ea typeface="Meiryo UI"/>
                        </a:rPr>
                        <a:t>　　　 　　　　　　 　 </a:t>
                      </a:r>
                      <a:endParaRPr kumimoji="1" lang="en-US" altLang="ja-JP" sz="1000" dirty="0">
                        <a:latin typeface="Arial" panose="020B0604020202020204" pitchFamily="34" charset="0"/>
                        <a:ea typeface="Meiryo UI"/>
                        <a:cs typeface="Arial" panose="020B0604020202020204" pitchFamily="34" charset="0"/>
                      </a:endParaRPr>
                    </a:p>
                    <a:p>
                      <a:pPr>
                        <a:lnSpc>
                          <a:spcPct val="150000"/>
                        </a:lnSpc>
                      </a:pPr>
                      <a:r>
                        <a:rPr kumimoji="1" lang="ja-JP" altLang="en-US" sz="1000" dirty="0">
                          <a:latin typeface="Arial" panose="020B0604020202020204" pitchFamily="34" charset="0"/>
                          <a:ea typeface="UD デジタル 教科書体 N-R" panose="02020400000000000000" pitchFamily="17" charset="-128"/>
                          <a:cs typeface="Arial" panose="020B0604020202020204" pitchFamily="34" charset="0"/>
                        </a:rPr>
                        <a:t>□ </a:t>
                      </a:r>
                      <a:r>
                        <a:rPr kumimoji="1" lang="en-US" altLang="ja-JP" sz="1000" dirty="0">
                          <a:latin typeface="Meiryo UI"/>
                          <a:ea typeface="Meiryo UI"/>
                          <a:cs typeface="Arial" panose="020B0604020202020204" pitchFamily="34" charset="0"/>
                        </a:rPr>
                        <a:t>other</a:t>
                      </a:r>
                      <a:r>
                        <a:rPr kumimoji="1" lang="ja-JP" altLang="en-US" sz="1000" dirty="0">
                          <a:latin typeface="Meiryo UI"/>
                          <a:ea typeface="Meiryo UI"/>
                        </a:rPr>
                        <a:t>（　　　　　　　　　　　　　）</a:t>
                      </a: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987302"/>
                  </a:ext>
                </a:extLst>
              </a:tr>
              <a:tr h="370156">
                <a:tc>
                  <a:txBody>
                    <a:bodyPr/>
                    <a:lstStyle/>
                    <a:p>
                      <a:pPr algn="ctr"/>
                      <a:r>
                        <a:rPr kumimoji="1" lang="en-US" altLang="ja-JP" sz="1000" dirty="0">
                          <a:latin typeface="Meiryo UI"/>
                          <a:ea typeface="Meiryo UI"/>
                        </a:rPr>
                        <a:t>phone</a:t>
                      </a:r>
                      <a:r>
                        <a:rPr kumimoji="1" lang="en-US" altLang="ja-JP" sz="1000" baseline="0" dirty="0">
                          <a:latin typeface="Meiryo UI"/>
                          <a:ea typeface="Meiryo UI"/>
                        </a:rPr>
                        <a:t> number</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63701"/>
                  </a:ext>
                </a:extLst>
              </a:tr>
              <a:tr h="345416">
                <a:tc>
                  <a:txBody>
                    <a:bodyPr/>
                    <a:lstStyle/>
                    <a:p>
                      <a:pPr algn="ctr"/>
                      <a:r>
                        <a:rPr kumimoji="1" lang="en-US" altLang="ja-JP" sz="1000" dirty="0">
                          <a:latin typeface="Meiryo UI"/>
                          <a:ea typeface="Meiryo UI"/>
                        </a:rPr>
                        <a:t>E-mail</a:t>
                      </a:r>
                      <a:endParaRPr kumimoji="1" lang="ja-JP" altLang="en-US" sz="1000" dirty="0">
                        <a:latin typeface="Meiryo UI"/>
                        <a:ea typeface="Meiryo UI"/>
                      </a:endParaRPr>
                    </a:p>
                  </a:txBody>
                  <a:tcPr marL="98708" marR="98708" marT="49354" marB="493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endParaRPr kumimoji="1" lang="ja-JP" altLang="en-US" sz="1200" dirty="0">
                        <a:latin typeface="Meiryo UI"/>
                        <a:ea typeface="Meiryo UI"/>
                      </a:endParaRPr>
                    </a:p>
                  </a:txBody>
                  <a:tcPr marL="98708" marR="98708" marT="49354" marB="493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43" name="直線 36"/>
          <p:cNvSpPr/>
          <p:nvPr/>
        </p:nvSpPr>
        <p:spPr>
          <a:xfrm>
            <a:off x="209606" y="1589076"/>
            <a:ext cx="7087437" cy="20557"/>
          </a:xfrm>
          <a:prstGeom prst="line">
            <a:avLst/>
          </a:prstGeom>
          <a:ln w="38100" cap="flat" cmpd="sng" algn="ctr">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txBody>
          <a:bodyPr/>
          <a:lstStyle/>
          <a:p>
            <a:endParaRPr lang="ja-JP" altLang="en-US" sz="1943"/>
          </a:p>
        </p:txBody>
      </p:sp>
      <p:sp>
        <p:nvSpPr>
          <p:cNvPr id="7" name="正方形/長方形 6">
            <a:extLst>
              <a:ext uri="{FF2B5EF4-FFF2-40B4-BE49-F238E27FC236}">
                <a16:creationId xmlns:a16="http://schemas.microsoft.com/office/drawing/2014/main" id="{8B458932-C934-46B8-8569-0C9432178E34}"/>
              </a:ext>
            </a:extLst>
          </p:cNvPr>
          <p:cNvSpPr/>
          <p:nvPr/>
        </p:nvSpPr>
        <p:spPr>
          <a:xfrm>
            <a:off x="209606" y="1773941"/>
            <a:ext cx="7137303" cy="1362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87" dirty="0">
                <a:solidFill>
                  <a:schemeClr val="tx1"/>
                </a:solidFill>
                <a:ea typeface="Meiryo UI" panose="020B0604030504040204" pitchFamily="50" charset="-128"/>
              </a:rPr>
              <a:t>・ </a:t>
            </a:r>
            <a:r>
              <a:rPr lang="en-US" altLang="ja-JP" sz="1187" dirty="0">
                <a:solidFill>
                  <a:schemeClr val="tx1"/>
                </a:solidFill>
                <a:ea typeface="Meiryo UI" panose="020B0604030504040204" pitchFamily="50" charset="-128"/>
              </a:rPr>
              <a:t>Please return your completed application form by email, fax or post </a:t>
            </a:r>
            <a:r>
              <a:rPr lang="en-US" altLang="ja-JP" sz="1187">
                <a:solidFill>
                  <a:schemeClr val="tx1"/>
                </a:solidFill>
                <a:ea typeface="Meiryo UI" panose="020B0604030504040204" pitchFamily="50" charset="-128"/>
              </a:rPr>
              <a:t>by Thursday </a:t>
            </a:r>
            <a:r>
              <a:rPr lang="en-US" altLang="ja-JP" sz="1187" dirty="0">
                <a:solidFill>
                  <a:schemeClr val="tx1"/>
                </a:solidFill>
                <a:ea typeface="Meiryo UI" panose="020B0604030504040204" pitchFamily="50" charset="-128"/>
              </a:rPr>
              <a:t>22 Feb. 2024</a:t>
            </a:r>
            <a:r>
              <a:rPr lang="en-US" altLang="ja-JP" sz="972" dirty="0">
                <a:solidFill>
                  <a:schemeClr val="tx1"/>
                </a:solidFill>
                <a:latin typeface="Meiryo UI" panose="020B0604030504040204" pitchFamily="50" charset="-128"/>
                <a:ea typeface="Meiryo UI" panose="020B0604030504040204" pitchFamily="50" charset="-128"/>
              </a:rPr>
              <a:t>.</a:t>
            </a:r>
          </a:p>
          <a:p>
            <a:pPr>
              <a:lnSpc>
                <a:spcPct val="150000"/>
              </a:lnSpc>
            </a:pPr>
            <a:endParaRPr lang="en-US" altLang="ja-JP" sz="540" dirty="0">
              <a:solidFill>
                <a:schemeClr val="tx1"/>
              </a:solidFill>
              <a:latin typeface="Meiryo UI" panose="020B0604030504040204" pitchFamily="50" charset="-128"/>
              <a:ea typeface="Meiryo UI" panose="020B0604030504040204" pitchFamily="50" charset="-128"/>
            </a:endParaRPr>
          </a:p>
          <a:p>
            <a:r>
              <a:rPr lang="en-US" altLang="ja-JP" sz="1080" dirty="0">
                <a:solidFill>
                  <a:schemeClr val="tx1"/>
                </a:solidFill>
                <a:ea typeface="BIZ UDPゴシック" panose="020B0400000000000000" pitchFamily="50" charset="-128"/>
              </a:rPr>
              <a:t>Address to </a:t>
            </a:r>
            <a:r>
              <a:rPr lang="en-US" altLang="ja-JP" sz="1187" b="1" dirty="0">
                <a:solidFill>
                  <a:schemeClr val="tx1"/>
                </a:solidFill>
                <a:ea typeface="BIZ UDPゴシック" panose="020B0400000000000000" pitchFamily="50" charset="-128"/>
              </a:rPr>
              <a:t>: Kochi Consultation Center for Foreign Residents </a:t>
            </a:r>
          </a:p>
          <a:p>
            <a:r>
              <a:rPr lang="en-US" altLang="ja-JP" sz="1080" dirty="0">
                <a:solidFill>
                  <a:schemeClr val="tx1"/>
                </a:solidFill>
                <a:ea typeface="BIZ UDPゴシック" panose="020B0400000000000000" pitchFamily="50" charset="-128"/>
              </a:rPr>
              <a:t>Email: consultation@kccfr.jp</a:t>
            </a:r>
            <a:r>
              <a:rPr lang="ja-JP" altLang="en-US" sz="1080" dirty="0">
                <a:solidFill>
                  <a:schemeClr val="tx1"/>
                </a:solidFill>
                <a:ea typeface="BIZ UDPゴシック" panose="020B0400000000000000" pitchFamily="50" charset="-128"/>
              </a:rPr>
              <a:t>　　</a:t>
            </a:r>
            <a:r>
              <a:rPr lang="en-US" altLang="ja-JP" sz="1080" dirty="0">
                <a:solidFill>
                  <a:schemeClr val="tx1"/>
                </a:solidFill>
                <a:ea typeface="BIZ UDPゴシック" panose="020B0400000000000000" pitchFamily="50" charset="-128"/>
              </a:rPr>
              <a:t>FAX:</a:t>
            </a:r>
            <a:r>
              <a:rPr lang="ja-JP" altLang="en-US" sz="1080" dirty="0">
                <a:solidFill>
                  <a:schemeClr val="tx1"/>
                </a:solidFill>
                <a:ea typeface="BIZ UDPゴシック" panose="020B0400000000000000" pitchFamily="50" charset="-128"/>
              </a:rPr>
              <a:t>　</a:t>
            </a:r>
            <a:r>
              <a:rPr lang="en-US" altLang="ja-JP" sz="1080" dirty="0">
                <a:solidFill>
                  <a:schemeClr val="tx1"/>
                </a:solidFill>
                <a:ea typeface="BIZ UDPゴシック" panose="020B0400000000000000" pitchFamily="50" charset="-128"/>
              </a:rPr>
              <a:t>088-821-6441</a:t>
            </a:r>
          </a:p>
          <a:p>
            <a:r>
              <a:rPr lang="en-US" altLang="ja-JP" sz="1080" dirty="0">
                <a:solidFill>
                  <a:schemeClr val="tx1"/>
                </a:solidFill>
                <a:ea typeface="BIZ UDPゴシック" panose="020B0400000000000000" pitchFamily="50" charset="-128"/>
              </a:rPr>
              <a:t>Postal address: Level 1, 4-1-37 </a:t>
            </a:r>
            <a:r>
              <a:rPr lang="en-US" altLang="ja-JP" sz="1080" dirty="0" err="1">
                <a:solidFill>
                  <a:schemeClr val="tx1"/>
                </a:solidFill>
                <a:ea typeface="BIZ UDPゴシック" panose="020B0400000000000000" pitchFamily="50" charset="-128"/>
              </a:rPr>
              <a:t>Honmachi</a:t>
            </a:r>
            <a:r>
              <a:rPr lang="en-US" altLang="ja-JP" sz="1080" dirty="0">
                <a:solidFill>
                  <a:schemeClr val="tx1"/>
                </a:solidFill>
                <a:ea typeface="BIZ UDPゴシック" panose="020B0400000000000000" pitchFamily="50" charset="-128"/>
              </a:rPr>
              <a:t>, Kochi City, Kochi Prefecture, 780-0870</a:t>
            </a:r>
          </a:p>
          <a:p>
            <a:r>
              <a:rPr lang="en-US" altLang="ja-JP" sz="1080" dirty="0">
                <a:solidFill>
                  <a:schemeClr val="tx1"/>
                </a:solidFill>
                <a:ea typeface="BIZ UDPゴシック" panose="020B0400000000000000" pitchFamily="50" charset="-128"/>
              </a:rPr>
              <a:t>Enquires: 088-821-6440</a:t>
            </a:r>
          </a:p>
        </p:txBody>
      </p:sp>
      <p:pic>
        <p:nvPicPr>
          <p:cNvPr id="15" name="図 14">
            <a:extLst>
              <a:ext uri="{FF2B5EF4-FFF2-40B4-BE49-F238E27FC236}">
                <a16:creationId xmlns:a16="http://schemas.microsoft.com/office/drawing/2014/main" id="{A020303F-2D93-45B1-8CFC-33BAB65A226C}"/>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850505" y="9665369"/>
            <a:ext cx="1376315" cy="681094"/>
          </a:xfrm>
          <a:prstGeom prst="rect">
            <a:avLst/>
          </a:prstGeom>
          <a:ln>
            <a:solidFill>
              <a:schemeClr val="bg2">
                <a:lumMod val="75000"/>
              </a:schemeClr>
            </a:solidFill>
          </a:ln>
        </p:spPr>
      </p:pic>
      <p:sp>
        <p:nvSpPr>
          <p:cNvPr id="10" name="四角形: 角を丸くする 9">
            <a:extLst>
              <a:ext uri="{FF2B5EF4-FFF2-40B4-BE49-F238E27FC236}">
                <a16:creationId xmlns:a16="http://schemas.microsoft.com/office/drawing/2014/main" id="{D06A69EB-958A-488E-AC91-2B4E2559B9D8}"/>
              </a:ext>
            </a:extLst>
          </p:cNvPr>
          <p:cNvSpPr/>
          <p:nvPr/>
        </p:nvSpPr>
        <p:spPr>
          <a:xfrm>
            <a:off x="145615" y="481651"/>
            <a:ext cx="1571129" cy="594701"/>
          </a:xfrm>
          <a:prstGeom prst="roundRect">
            <a:avLst/>
          </a:prstGeom>
          <a:solidFill>
            <a:schemeClr val="bg1">
              <a:lumMod val="50000"/>
            </a:schemeClr>
          </a:solidFill>
          <a:ln w="412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43"/>
          </a:p>
        </p:txBody>
      </p:sp>
      <p:pic>
        <p:nvPicPr>
          <p:cNvPr id="3" name="図 2">
            <a:extLst>
              <a:ext uri="{FF2B5EF4-FFF2-40B4-BE49-F238E27FC236}">
                <a16:creationId xmlns:a16="http://schemas.microsoft.com/office/drawing/2014/main" id="{2C241888-51A5-472D-A43C-5E07D0CE3E0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006208" y="2061874"/>
            <a:ext cx="1024036" cy="884060"/>
          </a:xfrm>
          <a:prstGeom prst="rect">
            <a:avLst/>
          </a:prstGeom>
        </p:spPr>
      </p:pic>
      <p:sp>
        <p:nvSpPr>
          <p:cNvPr id="20" name="四角形 48">
            <a:extLst>
              <a:ext uri="{FF2B5EF4-FFF2-40B4-BE49-F238E27FC236}">
                <a16:creationId xmlns:a16="http://schemas.microsoft.com/office/drawing/2014/main" id="{2B8B5572-60D1-4409-84D3-38E001515950}"/>
              </a:ext>
            </a:extLst>
          </p:cNvPr>
          <p:cNvSpPr/>
          <p:nvPr/>
        </p:nvSpPr>
        <p:spPr>
          <a:xfrm>
            <a:off x="1045911" y="216746"/>
            <a:ext cx="6852440" cy="880976"/>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en-US" altLang="ja-JP" sz="1727" b="1" dirty="0">
                <a:solidFill>
                  <a:schemeClr val="tx1"/>
                </a:solidFill>
                <a:latin typeface="Meiryo UI"/>
                <a:ea typeface="Meiryo UI"/>
              </a:rPr>
              <a:t>Legal Consultation Week for Foreign Residents</a:t>
            </a:r>
          </a:p>
          <a:p>
            <a:pPr algn="ctr">
              <a:defRPr lang="ja-JP" altLang="en-US"/>
            </a:pPr>
            <a:endParaRPr lang="en-US" altLang="ja-JP" sz="864" b="1" dirty="0">
              <a:solidFill>
                <a:schemeClr val="tx1"/>
              </a:solidFill>
              <a:latin typeface="Meiryo UI"/>
              <a:ea typeface="Meiryo UI"/>
            </a:endParaRPr>
          </a:p>
          <a:p>
            <a:pPr>
              <a:defRPr lang="ja-JP" altLang="en-US"/>
            </a:pPr>
            <a:r>
              <a:rPr lang="ja-JP" altLang="en-US" sz="1727" b="1" dirty="0">
                <a:solidFill>
                  <a:schemeClr val="tx1"/>
                </a:solidFill>
                <a:latin typeface="Meiryo UI"/>
                <a:ea typeface="Meiryo UI"/>
              </a:rPr>
              <a:t>　　　　　　　</a:t>
            </a:r>
            <a:r>
              <a:rPr lang="en-US" altLang="ja-JP" sz="1295" b="1" dirty="0">
                <a:solidFill>
                  <a:schemeClr val="tx1"/>
                </a:solidFill>
                <a:latin typeface="Meiryo UI"/>
                <a:ea typeface="Meiryo UI"/>
              </a:rPr>
              <a:t>From Monday 26 February to Saturday 2 March 2024</a:t>
            </a:r>
          </a:p>
          <a:p>
            <a:pPr>
              <a:defRPr lang="ja-JP" altLang="en-US"/>
            </a:pPr>
            <a:endParaRPr lang="en-US" altLang="ja-JP" sz="1295" b="1" dirty="0">
              <a:solidFill>
                <a:schemeClr val="tx1"/>
              </a:solidFill>
              <a:latin typeface="Meiryo UI"/>
              <a:ea typeface="Meiryo UI"/>
            </a:endParaRPr>
          </a:p>
        </p:txBody>
      </p:sp>
      <p:cxnSp>
        <p:nvCxnSpPr>
          <p:cNvPr id="13" name="直線コネクタ 12">
            <a:extLst>
              <a:ext uri="{FF2B5EF4-FFF2-40B4-BE49-F238E27FC236}">
                <a16:creationId xmlns:a16="http://schemas.microsoft.com/office/drawing/2014/main" id="{89B9296B-6923-4C22-B6B4-8320BABE5821}"/>
              </a:ext>
            </a:extLst>
          </p:cNvPr>
          <p:cNvCxnSpPr>
            <a:cxnSpLocks/>
          </p:cNvCxnSpPr>
          <p:nvPr/>
        </p:nvCxnSpPr>
        <p:spPr>
          <a:xfrm>
            <a:off x="1841866" y="622968"/>
            <a:ext cx="5260531" cy="11735"/>
          </a:xfrm>
          <a:prstGeom prst="line">
            <a:avLst/>
          </a:prstGeom>
          <a:ln w="57150" cap="sq" cmpd="thickThin">
            <a:solidFill>
              <a:schemeClr val="tx1"/>
            </a:solidFill>
            <a:round/>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5F5061A8-5DE3-4540-A112-D44FDD7AC45D}"/>
              </a:ext>
            </a:extLst>
          </p:cNvPr>
          <p:cNvSpPr txBox="1"/>
          <p:nvPr/>
        </p:nvSpPr>
        <p:spPr>
          <a:xfrm>
            <a:off x="2615169" y="1042205"/>
            <a:ext cx="4415076" cy="477054"/>
          </a:xfrm>
          <a:prstGeom prst="rect">
            <a:avLst/>
          </a:prstGeom>
          <a:noFill/>
        </p:spPr>
        <p:txBody>
          <a:bodyPr wrap="square" rtlCol="0">
            <a:spAutoFit/>
          </a:bodyPr>
          <a:lstStyle/>
          <a:p>
            <a:pPr>
              <a:lnSpc>
                <a:spcPts val="1511"/>
              </a:lnSpc>
            </a:pPr>
            <a:r>
              <a:rPr kumimoji="1" lang="en-US" altLang="ja-JP" sz="1511" b="1" dirty="0"/>
              <a:t>Kochi Consultation for Foreign Residents (</a:t>
            </a:r>
            <a:r>
              <a:rPr kumimoji="1" lang="en-US" altLang="ja-JP" sz="1511" b="1" dirty="0" err="1"/>
              <a:t>Kocoforre</a:t>
            </a:r>
            <a:r>
              <a:rPr kumimoji="1" lang="en-US" altLang="ja-JP" sz="1511" b="1" dirty="0"/>
              <a:t>) </a:t>
            </a:r>
          </a:p>
          <a:p>
            <a:pPr>
              <a:lnSpc>
                <a:spcPts val="1511"/>
              </a:lnSpc>
            </a:pPr>
            <a:r>
              <a:rPr kumimoji="1" lang="ja-JP" altLang="en-US" sz="1295" b="1" dirty="0"/>
              <a:t>　</a:t>
            </a:r>
            <a:r>
              <a:rPr kumimoji="1" lang="en-US" altLang="ja-JP" sz="1080" b="1" dirty="0"/>
              <a:t>(Address</a:t>
            </a:r>
            <a:r>
              <a:rPr kumimoji="1" lang="ja-JP" altLang="en-US" sz="1080" b="1" dirty="0"/>
              <a:t>：</a:t>
            </a:r>
            <a:r>
              <a:rPr kumimoji="1" lang="en-US" altLang="ja-JP" sz="1080" b="1" dirty="0"/>
              <a:t>4-1-37 </a:t>
            </a:r>
            <a:r>
              <a:rPr kumimoji="1" lang="en-US" altLang="ja-JP" sz="1080" b="1" dirty="0" err="1"/>
              <a:t>Honmachi</a:t>
            </a:r>
            <a:r>
              <a:rPr kumimoji="1" lang="en-US" altLang="ja-JP" sz="1080" b="1" dirty="0"/>
              <a:t>, Kochi City, Kochi Prefecture)</a:t>
            </a:r>
          </a:p>
        </p:txBody>
      </p:sp>
      <p:sp>
        <p:nvSpPr>
          <p:cNvPr id="25" name="楕円 24">
            <a:extLst>
              <a:ext uri="{FF2B5EF4-FFF2-40B4-BE49-F238E27FC236}">
                <a16:creationId xmlns:a16="http://schemas.microsoft.com/office/drawing/2014/main" id="{143E32EE-41E7-4947-A666-494BD456AAD9}"/>
              </a:ext>
            </a:extLst>
          </p:cNvPr>
          <p:cNvSpPr/>
          <p:nvPr/>
        </p:nvSpPr>
        <p:spPr>
          <a:xfrm>
            <a:off x="1773174" y="1102261"/>
            <a:ext cx="859981" cy="3473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87" b="1" dirty="0"/>
              <a:t>Venue</a:t>
            </a:r>
            <a:endParaRPr kumimoji="1" lang="ja-JP" altLang="en-US" sz="1187" b="1" dirty="0"/>
          </a:p>
        </p:txBody>
      </p:sp>
      <p:sp>
        <p:nvSpPr>
          <p:cNvPr id="9" name="テキスト ボックス 8">
            <a:extLst>
              <a:ext uri="{FF2B5EF4-FFF2-40B4-BE49-F238E27FC236}">
                <a16:creationId xmlns:a16="http://schemas.microsoft.com/office/drawing/2014/main" id="{A07305E2-289D-4275-868A-D1FEAF464618}"/>
              </a:ext>
            </a:extLst>
          </p:cNvPr>
          <p:cNvSpPr txBox="1"/>
          <p:nvPr/>
        </p:nvSpPr>
        <p:spPr>
          <a:xfrm>
            <a:off x="177833" y="510554"/>
            <a:ext cx="1397235" cy="562077"/>
          </a:xfrm>
          <a:prstGeom prst="rect">
            <a:avLst/>
          </a:prstGeom>
          <a:noFill/>
        </p:spPr>
        <p:txBody>
          <a:bodyPr wrap="square" rtlCol="0">
            <a:spAutoFit/>
          </a:bodyPr>
          <a:lstStyle/>
          <a:p>
            <a:pPr algn="ctr">
              <a:lnSpc>
                <a:spcPts val="1835"/>
              </a:lnSpc>
            </a:pPr>
            <a:r>
              <a:rPr kumimoji="1" lang="en-US" altLang="ja-JP" sz="1943" b="1" dirty="0">
                <a:solidFill>
                  <a:schemeClr val="bg1"/>
                </a:solidFill>
              </a:rPr>
              <a:t>Application Form</a:t>
            </a:r>
          </a:p>
        </p:txBody>
      </p:sp>
      <p:sp>
        <p:nvSpPr>
          <p:cNvPr id="26" name="正方形/長方形 25">
            <a:extLst>
              <a:ext uri="{FF2B5EF4-FFF2-40B4-BE49-F238E27FC236}">
                <a16:creationId xmlns:a16="http://schemas.microsoft.com/office/drawing/2014/main" id="{7C21A791-D98A-4585-AD50-1E807ACE11DE}"/>
              </a:ext>
            </a:extLst>
          </p:cNvPr>
          <p:cNvSpPr/>
          <p:nvPr/>
        </p:nvSpPr>
        <p:spPr>
          <a:xfrm>
            <a:off x="3524624" y="8556388"/>
            <a:ext cx="4069799" cy="225318"/>
          </a:xfrm>
          <a:prstGeom prst="rect">
            <a:avLst/>
          </a:prstGeom>
        </p:spPr>
        <p:txBody>
          <a:bodyPr wrap="square">
            <a:spAutoFit/>
          </a:bodyPr>
          <a:lstStyle/>
          <a:p>
            <a:pPr lvl="0"/>
            <a:r>
              <a:rPr lang="ja-JP" altLang="en-US" sz="864" dirty="0">
                <a:solidFill>
                  <a:prstClr val="black"/>
                </a:solidFill>
                <a:latin typeface="Calibri" panose="020F0502020204030204" pitchFamily="34" charset="0"/>
                <a:ea typeface="Meiryo UI"/>
                <a:cs typeface="Calibri" panose="020F0502020204030204" pitchFamily="34" charset="0"/>
              </a:rPr>
              <a:t>*</a:t>
            </a:r>
            <a:r>
              <a:rPr lang="en-US" altLang="ja-JP" sz="864" dirty="0">
                <a:solidFill>
                  <a:prstClr val="black"/>
                </a:solidFill>
                <a:latin typeface="Calibri" panose="020F0502020204030204" pitchFamily="34" charset="0"/>
                <a:ea typeface="Meiryo UI"/>
                <a:cs typeface="Calibri" panose="020F0502020204030204" pitchFamily="34" charset="0"/>
              </a:rPr>
              <a:t>For consultations in other languages, we may use a telephone interpreting service</a:t>
            </a:r>
            <a:endParaRPr lang="ja-JP" altLang="en-US" sz="864" dirty="0">
              <a:solidFill>
                <a:prstClr val="black"/>
              </a:solidFill>
              <a:latin typeface="Calibri" panose="020F0502020204030204" pitchFamily="34" charset="0"/>
              <a:ea typeface="Meiryo UI"/>
              <a:cs typeface="Calibri" panose="020F0502020204030204" pitchFamily="34" charset="0"/>
            </a:endParaRPr>
          </a:p>
        </p:txBody>
      </p:sp>
      <p:sp>
        <p:nvSpPr>
          <p:cNvPr id="27" name="正方形/長方形 26">
            <a:extLst>
              <a:ext uri="{FF2B5EF4-FFF2-40B4-BE49-F238E27FC236}">
                <a16:creationId xmlns:a16="http://schemas.microsoft.com/office/drawing/2014/main" id="{3473DCA9-67A4-48E1-BBE9-D4B38DDBAF1E}"/>
              </a:ext>
            </a:extLst>
          </p:cNvPr>
          <p:cNvSpPr/>
          <p:nvPr/>
        </p:nvSpPr>
        <p:spPr>
          <a:xfrm>
            <a:off x="145615" y="9531316"/>
            <a:ext cx="3973217" cy="491288"/>
          </a:xfrm>
          <a:prstGeom prst="rect">
            <a:avLst/>
          </a:prstGeom>
        </p:spPr>
        <p:txBody>
          <a:bodyPr wrap="square">
            <a:spAutoFit/>
          </a:bodyPr>
          <a:lstStyle/>
          <a:p>
            <a:pPr algn="just"/>
            <a:r>
              <a:rPr lang="ja-JP" altLang="en-US" sz="864" dirty="0">
                <a:latin typeface="Calibri" panose="020F0502020204030204" pitchFamily="34" charset="0"/>
                <a:ea typeface="Meiryo UI"/>
                <a:cs typeface="Calibri" panose="020F0502020204030204" pitchFamily="34" charset="0"/>
              </a:rPr>
              <a:t>■</a:t>
            </a:r>
            <a:r>
              <a:rPr lang="en-US" altLang="ja-JP" sz="864" dirty="0">
                <a:latin typeface="Calibri" panose="020F0502020204030204" pitchFamily="34" charset="0"/>
                <a:ea typeface="Meiryo UI"/>
                <a:cs typeface="Calibri" panose="020F0502020204030204" pitchFamily="34" charset="0"/>
              </a:rPr>
              <a:t>In principle, consultations are assigned based on the order of arrival of application forms. We will contact applicants to inform them of the time of their consultation upon review of their application form.</a:t>
            </a:r>
          </a:p>
        </p:txBody>
      </p:sp>
      <p:sp>
        <p:nvSpPr>
          <p:cNvPr id="28" name="テキスト ボックス 27">
            <a:extLst>
              <a:ext uri="{FF2B5EF4-FFF2-40B4-BE49-F238E27FC236}">
                <a16:creationId xmlns:a16="http://schemas.microsoft.com/office/drawing/2014/main" id="{89189D44-7ACC-42FD-B982-E3B6BA74F43A}"/>
              </a:ext>
            </a:extLst>
          </p:cNvPr>
          <p:cNvSpPr txBox="1"/>
          <p:nvPr/>
        </p:nvSpPr>
        <p:spPr>
          <a:xfrm>
            <a:off x="148799" y="9992644"/>
            <a:ext cx="4108476" cy="358303"/>
          </a:xfrm>
          <a:prstGeom prst="rect">
            <a:avLst/>
          </a:prstGeom>
          <a:noFill/>
        </p:spPr>
        <p:txBody>
          <a:bodyPr wrap="square" rtlCol="0">
            <a:spAutoFit/>
          </a:bodyPr>
          <a:lstStyle/>
          <a:p>
            <a:r>
              <a:rPr kumimoji="1" lang="ja-JP" altLang="en-US" sz="864" dirty="0">
                <a:latin typeface="Calibri" panose="020F0502020204030204" pitchFamily="34" charset="0"/>
                <a:ea typeface="Meiryo UI" panose="020B0604030504040204" pitchFamily="50" charset="-128"/>
                <a:cs typeface="Calibri" panose="020F0502020204030204" pitchFamily="34" charset="0"/>
              </a:rPr>
              <a:t>■</a:t>
            </a:r>
            <a:r>
              <a:rPr kumimoji="1" lang="en-US" altLang="ja-JP" sz="864" dirty="0">
                <a:latin typeface="Calibri" panose="020F0502020204030204" pitchFamily="34" charset="0"/>
                <a:ea typeface="Meiryo UI" panose="020B0604030504040204" pitchFamily="50" charset="-128"/>
                <a:cs typeface="Calibri" panose="020F0502020204030204" pitchFamily="34" charset="0"/>
              </a:rPr>
              <a:t>There is no car park at the venue. Please come by public transport or use a nearby pay car park.</a:t>
            </a:r>
          </a:p>
        </p:txBody>
      </p:sp>
      <p:sp>
        <p:nvSpPr>
          <p:cNvPr id="29" name="テキスト 47">
            <a:extLst>
              <a:ext uri="{FF2B5EF4-FFF2-40B4-BE49-F238E27FC236}">
                <a16:creationId xmlns:a16="http://schemas.microsoft.com/office/drawing/2014/main" id="{F1C44507-347C-4C5D-A359-0A28D9687BE2}"/>
              </a:ext>
            </a:extLst>
          </p:cNvPr>
          <p:cNvSpPr txBox="1"/>
          <p:nvPr/>
        </p:nvSpPr>
        <p:spPr>
          <a:xfrm>
            <a:off x="1615502" y="10523517"/>
            <a:ext cx="5864310" cy="208647"/>
          </a:xfrm>
          <a:prstGeom prst="rect">
            <a:avLst/>
          </a:prstGeom>
        </p:spPr>
        <p:txBody>
          <a:bodyPr wrap="square">
            <a:spAutoFit/>
          </a:bodyPr>
          <a:lstStyle/>
          <a:p>
            <a:pPr>
              <a:defRPr lang="ja-JP" altLang="en-US"/>
            </a:pPr>
            <a:r>
              <a:rPr lang="ja-JP" altLang="en-US" sz="756" dirty="0">
                <a:latin typeface="Calibri" panose="020F0502020204030204" pitchFamily="34" charset="0"/>
                <a:ea typeface="Meiryo UI"/>
                <a:cs typeface="Calibri" panose="020F0502020204030204" pitchFamily="34" charset="0"/>
              </a:rPr>
              <a:t>・</a:t>
            </a:r>
            <a:r>
              <a:rPr lang="en-US" altLang="ja-JP" sz="756" dirty="0">
                <a:latin typeface="Calibri" panose="020F0502020204030204" pitchFamily="34" charset="0"/>
                <a:ea typeface="Meiryo UI"/>
                <a:cs typeface="Calibri" panose="020F0502020204030204" pitchFamily="34" charset="0"/>
              </a:rPr>
              <a:t>Information provided will be appropriately managed and will only be used for the purposes of this event. It will not be disclosed to third parties.</a:t>
            </a:r>
            <a:endParaRPr lang="ja-JP" altLang="en-US" sz="756" dirty="0">
              <a:latin typeface="Calibri" panose="020F0502020204030204" pitchFamily="34" charset="0"/>
              <a:ea typeface="Meiryo UI"/>
              <a:cs typeface="Calibri" panose="020F0502020204030204" pitchFamily="34" charset="0"/>
            </a:endParaRPr>
          </a:p>
        </p:txBody>
      </p:sp>
      <p:sp>
        <p:nvSpPr>
          <p:cNvPr id="30" name="テキスト ボックス 29">
            <a:extLst>
              <a:ext uri="{FF2B5EF4-FFF2-40B4-BE49-F238E27FC236}">
                <a16:creationId xmlns:a16="http://schemas.microsoft.com/office/drawing/2014/main" id="{D3F13DB6-096C-408F-820F-0A41CD701D84}"/>
              </a:ext>
            </a:extLst>
          </p:cNvPr>
          <p:cNvSpPr txBox="1"/>
          <p:nvPr/>
        </p:nvSpPr>
        <p:spPr>
          <a:xfrm>
            <a:off x="4354100" y="9656490"/>
            <a:ext cx="1496405" cy="673902"/>
          </a:xfrm>
          <a:prstGeom prst="rect">
            <a:avLst/>
          </a:prstGeom>
          <a:noFill/>
          <a:ln>
            <a:solidFill>
              <a:schemeClr val="bg1">
                <a:lumMod val="50000"/>
              </a:schemeClr>
            </a:solidFill>
            <a:prstDash val="solid"/>
          </a:ln>
        </p:spPr>
        <p:txBody>
          <a:bodyPr wrap="square" rtlCol="0">
            <a:spAutoFit/>
          </a:bodyPr>
          <a:lstStyle/>
          <a:p>
            <a:pPr algn="just"/>
            <a:r>
              <a:rPr kumimoji="1" lang="en-US" altLang="ja-JP" sz="756" dirty="0">
                <a:latin typeface="Arial" panose="020B0604020202020204" pitchFamily="34" charset="0"/>
                <a:ea typeface="Meiryo UI" panose="020B0604030504040204" pitchFamily="50" charset="-128"/>
                <a:cs typeface="Arial" panose="020B0604020202020204" pitchFamily="34" charset="0"/>
              </a:rPr>
              <a:t>To prevent the spread of COVID-19, we ask for your cooperation regarding the use</a:t>
            </a:r>
            <a:r>
              <a:rPr kumimoji="1" lang="ja-JP" altLang="en-US" sz="756" dirty="0">
                <a:latin typeface="Arial" panose="020B0604020202020204" pitchFamily="34" charset="0"/>
                <a:ea typeface="Meiryo UI" panose="020B0604030504040204" pitchFamily="50" charset="-128"/>
                <a:cs typeface="Arial" panose="020B0604020202020204" pitchFamily="34" charset="0"/>
              </a:rPr>
              <a:t> </a:t>
            </a:r>
            <a:r>
              <a:rPr kumimoji="1" lang="en-US" altLang="ja-JP" sz="756" dirty="0">
                <a:latin typeface="Arial" panose="020B0604020202020204" pitchFamily="34" charset="0"/>
                <a:ea typeface="Meiryo UI" panose="020B0604030504040204" pitchFamily="50" charset="-128"/>
                <a:cs typeface="Arial" panose="020B0604020202020204" pitchFamily="34" charset="0"/>
              </a:rPr>
              <a:t>of hand sanitizer, temperature checks and mask wearing.</a:t>
            </a:r>
            <a:endParaRPr kumimoji="1" lang="ja-JP" altLang="en-US" sz="756"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78373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397</Words>
  <Application>Microsoft Office PowerPoint</Application>
  <PresentationFormat>ユーザー設定</PresentationFormat>
  <Paragraphs>48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Calibri</vt:lpstr>
      <vt:lpstr>Meiryo UI</vt:lpstr>
      <vt:lpstr>Arial</vt:lpstr>
      <vt:lpstr>ＭＳ 明朝</vt:lpstr>
      <vt:lpstr>BIZ UDPゴシック</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user2</dc:creator>
  <cp:lastModifiedBy>user2</cp:lastModifiedBy>
  <cp:revision>14</cp:revision>
  <cp:lastPrinted>2024-01-17T03:22:51Z</cp:lastPrinted>
  <dcterms:created xsi:type="dcterms:W3CDTF">2006-08-16T00:00:00Z</dcterms:created>
  <dcterms:modified xsi:type="dcterms:W3CDTF">2024-01-17T03:27:11Z</dcterms:modified>
  <dc:identifier>DAF5ECh2JBs</dc:identifier>
</cp:coreProperties>
</file>