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7556500" cy="106934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FCD"/>
    <a:srgbClr val="D48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99"/>
    <p:restoredTop sz="95026" autoAdjust="0"/>
  </p:normalViewPr>
  <p:slideViewPr>
    <p:cSldViewPr>
      <p:cViewPr varScale="1">
        <p:scale>
          <a:sx n="50" d="100"/>
          <a:sy n="50" d="100"/>
        </p:scale>
        <p:origin x="2851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83" cy="495287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07" y="1"/>
            <a:ext cx="2918883" cy="495287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r">
              <a:defRPr sz="1200"/>
            </a:lvl1pPr>
          </a:lstStyle>
          <a:p>
            <a:fld id="{E984818D-2ECE-4D1C-9479-609CB273617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2338" y="1233488"/>
            <a:ext cx="23510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45" tIns="45373" rIns="90745" bIns="45373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5" y="4747818"/>
            <a:ext cx="5389554" cy="3885009"/>
          </a:xfrm>
          <a:prstGeom prst="rect">
            <a:avLst/>
          </a:prstGeom>
        </p:spPr>
        <p:txBody>
          <a:bodyPr vert="horz" lIns="90745" tIns="45373" rIns="90745" bIns="4537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26"/>
            <a:ext cx="2918883" cy="495287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07" y="9371026"/>
            <a:ext cx="2918883" cy="495287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r">
              <a:defRPr sz="1200"/>
            </a:lvl1pPr>
          </a:lstStyle>
          <a:p>
            <a:fld id="{D159F7B7-69F9-486F-8948-77190D09B8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94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82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0" name="四角形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99956"/>
              </p:ext>
            </p:extLst>
          </p:nvPr>
        </p:nvGraphicFramePr>
        <p:xfrm>
          <a:off x="194086" y="3191637"/>
          <a:ext cx="3315018" cy="3642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15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500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/>
                        <a:t>Please let us know what you would like to discuss.</a:t>
                      </a:r>
                    </a:p>
                  </a:txBody>
                  <a:tcPr marL="98708" marR="98708" marT="49354" marB="4935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593"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/>
                        <a:ea typeface="Meiryo UI"/>
                      </a:endParaRPr>
                    </a:p>
                    <a:p>
                      <a:endParaRPr kumimoji="1" lang="ja-JP" altLang="en-US" sz="1900" dirty="0"/>
                    </a:p>
                    <a:p>
                      <a:endParaRPr kumimoji="1" lang="ja-JP" altLang="en-US" sz="1900" dirty="0"/>
                    </a:p>
                    <a:p>
                      <a:endParaRPr kumimoji="1" lang="ja-JP" altLang="en-US" sz="1900" dirty="0"/>
                    </a:p>
                    <a:p>
                      <a:endParaRPr kumimoji="1" lang="ja-JP" altLang="en-US" sz="1200" dirty="0">
                        <a:latin typeface="ＭＳ 明朝"/>
                        <a:ea typeface="ＭＳ 明朝"/>
                      </a:endParaRPr>
                    </a:p>
                    <a:p>
                      <a:endParaRPr kumimoji="1" lang="ja-JP" altLang="en-US" sz="1900" dirty="0"/>
                    </a:p>
                    <a:p>
                      <a:endParaRPr kumimoji="1" lang="ja-JP" altLang="en-US" sz="1900" dirty="0"/>
                    </a:p>
                  </a:txBody>
                  <a:tcPr marL="98708" marR="98708" marT="49354" marB="4935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81" name="テキスト 47"/>
          <p:cNvSpPr txBox="1"/>
          <p:nvPr/>
        </p:nvSpPr>
        <p:spPr>
          <a:xfrm>
            <a:off x="998578" y="10449412"/>
            <a:ext cx="6464547" cy="207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 lang="ja-JP" altLang="en-US"/>
            </a:pPr>
            <a:r>
              <a:rPr lang="ja-JP" altLang="en-US" sz="756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The contents of this application will only used for the consultation event, and will not be disclosed to a third party.</a:t>
            </a:r>
          </a:p>
        </p:txBody>
      </p:sp>
      <p:graphicFrame>
        <p:nvGraphicFramePr>
          <p:cNvPr id="1182" name="四角形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889214"/>
              </p:ext>
            </p:extLst>
          </p:nvPr>
        </p:nvGraphicFramePr>
        <p:xfrm>
          <a:off x="3524624" y="3197788"/>
          <a:ext cx="3855952" cy="3642601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14597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6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610">
                <a:tc gridSpan="2"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Please select a date for your consultation.</a:t>
                      </a:r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(Consultations are a one-time appointment lasting approximately 50 minutes.)</a:t>
                      </a:r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sz="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8708" marR="98708" marT="49354" marB="49354"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/>
                        <a:ea typeface="Meiryo U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9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/>
                          <a:ea typeface="Meiryo UI"/>
                        </a:rPr>
                        <a:t>□(Tue) May 19</a:t>
                      </a:r>
                    </a:p>
                  </a:txBody>
                  <a:tcPr marL="98708" marR="98708" marT="49354" marB="49354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/>
                          <a:ea typeface="Meiryo UI"/>
                        </a:rPr>
                        <a:t>　　From 1:30 p.m.</a:t>
                      </a:r>
                    </a:p>
                  </a:txBody>
                  <a:tcPr marL="98708" marR="98708" marT="49354" marB="4935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9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/>
                          <a:ea typeface="Meiryo UI"/>
                        </a:rPr>
                        <a:t>□(Wed) Jul 22</a:t>
                      </a:r>
                    </a:p>
                  </a:txBody>
                  <a:tcPr marL="98708" marR="98708" marT="49354" marB="49354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/>
                          <a:ea typeface="Meiryo UI"/>
                        </a:rPr>
                        <a:t>　　From 1:30 p.m.</a:t>
                      </a:r>
                    </a:p>
                  </a:txBody>
                  <a:tcPr marL="98708" marR="98708" marT="49354" marB="4935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5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/>
                          <a:ea typeface="Meiryo UI"/>
                        </a:rPr>
                        <a:t>□(Wed) Sep 16</a:t>
                      </a:r>
                    </a:p>
                  </a:txBody>
                  <a:tcPr marL="98708" marR="98708" marT="49354" marB="49354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  <a:cs typeface="+mn-cs"/>
                        </a:rPr>
                        <a:t>　</a:t>
                      </a:r>
                      <a:r>
                        <a:rPr kumimoji="1" lang="ja-JP" altLang="en-US" sz="1100" dirty="0">
                          <a:latin typeface="Meiryo UI"/>
                          <a:ea typeface="Meiryo UI"/>
                        </a:rPr>
                        <a:t>　From 1:30 p.m.</a:t>
                      </a:r>
                    </a:p>
                  </a:txBody>
                  <a:tcPr marL="98708" marR="98708" marT="49354" marB="4935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19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/>
                          <a:ea typeface="Meiryo UI"/>
                        </a:rPr>
                        <a:t> □(Wed) Nov 18</a:t>
                      </a:r>
                    </a:p>
                  </a:txBody>
                  <a:tcPr marL="98708" marR="98708" marT="49354" marB="49354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/>
                          <a:ea typeface="Meiryo UI"/>
                        </a:rPr>
                        <a:t>　　From 1:30 p.m.</a:t>
                      </a:r>
                    </a:p>
                  </a:txBody>
                  <a:tcPr marL="98708" marR="98708" marT="49354" marB="4935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19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/>
                          <a:ea typeface="Meiryo UI"/>
                        </a:rPr>
                        <a:t>□(Wed) Jan 20</a:t>
                      </a:r>
                    </a:p>
                  </a:txBody>
                  <a:tcPr marL="98708" marR="98708" marT="49354" marB="49354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/>
                          <a:ea typeface="Meiryo UI"/>
                        </a:rPr>
                        <a:t>　　From 1:30 p.m.　</a:t>
                      </a:r>
                    </a:p>
                  </a:txBody>
                  <a:tcPr marL="98708" marR="98708" marT="49354" marB="49354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19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/>
                          <a:ea typeface="Meiryo UI"/>
                        </a:rPr>
                        <a:t>□(Wed) Feb 17</a:t>
                      </a:r>
                    </a:p>
                  </a:txBody>
                  <a:tcPr marL="98708" marR="98708" marT="49354" marB="49354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/>
                          <a:ea typeface="Meiryo UI"/>
                        </a:rPr>
                        <a:t>　　From 1:30 p.m.</a:t>
                      </a:r>
                    </a:p>
                  </a:txBody>
                  <a:tcPr marL="98708" marR="98708" marT="49354" marB="49354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5603">
                <a:tc gridSpan="2"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endParaRPr kumimoji="1" lang="en-US" altLang="ja-JP" sz="1100" dirty="0">
                        <a:latin typeface="Meiryo UI"/>
                        <a:ea typeface="Meiryo UI"/>
                      </a:endParaRPr>
                    </a:p>
                  </a:txBody>
                  <a:tcPr marL="98708" marR="98708" marT="49354" marB="49354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183" name="四角形 51"/>
          <p:cNvGraphicFramePr>
            <a:graphicFrameLocks noGrp="1"/>
          </p:cNvGraphicFramePr>
          <p:nvPr/>
        </p:nvGraphicFramePr>
        <p:xfrm>
          <a:off x="209606" y="6850904"/>
          <a:ext cx="7170969" cy="24868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17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53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754">
                <a:tc>
                  <a:txBody>
                    <a:bodyPr/>
                    <a:lstStyle/>
                    <a:p>
                      <a:pPr algn="ctr"/>
                      <a:r>
                        <a:rPr lang="ja-JP" altLang="en-US"/>
                        <a:t>Name</a:t>
                      </a:r>
                    </a:p>
                  </a:txBody>
                  <a:tcPr marL="98708" marR="98708" marT="49354" marB="493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marL="98708" marR="98708" marT="49354" marB="4935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754">
                <a:tc>
                  <a:txBody>
                    <a:bodyPr/>
                    <a:lstStyle/>
                    <a:p>
                      <a:pPr algn="ctr"/>
                      <a:r>
                        <a:rPr lang="ja-JP" altLang="en-US"/>
                        <a:t>Address</a:t>
                      </a:r>
                    </a:p>
                  </a:txBody>
                  <a:tcPr marL="98708" marR="98708" marT="49354" marB="493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marL="98708" marR="98708" marT="49354" marB="4935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754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/>
                        <a:t>Residence Status</a:t>
                      </a:r>
                    </a:p>
                  </a:txBody>
                  <a:tcPr marL="98708" marR="98708" marT="49354" marB="493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marL="98708" marR="98708" marT="49354" marB="4935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3369">
                <a:tc>
                  <a:txBody>
                    <a:bodyPr/>
                    <a:lstStyle/>
                    <a:p>
                      <a:pPr algn="ctr"/>
                      <a:r>
                        <a:rPr lang="ja-JP" altLang="en-US"/>
                        <a:t>Language</a:t>
                      </a:r>
                    </a:p>
                  </a:txBody>
                  <a:tcPr marL="98708" marR="98708" marT="49354" marB="493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300"/>
                        </a:lnSpc>
                      </a:pPr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□　にほんご 　　　　　　□　</a:t>
                      </a:r>
                      <a:r>
                        <a:rPr kumimoji="1" lang="en-US" altLang="ja-JP" sz="1200" dirty="0">
                          <a:latin typeface="Meiryo UI"/>
                          <a:ea typeface="Meiryo UI"/>
                        </a:rPr>
                        <a:t>English</a:t>
                      </a:r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　　　　　　□　中文　　　　　　　□　</a:t>
                      </a:r>
                      <a:r>
                        <a:rPr kumimoji="1" lang="en-US" altLang="ja-JP" sz="1200" dirty="0" err="1">
                          <a:latin typeface="Arial" panose="020B0604020202020204" pitchFamily="34" charset="0"/>
                          <a:ea typeface="Meiryo UI"/>
                          <a:cs typeface="Arial" panose="020B0604020202020204" pitchFamily="34" charset="0"/>
                        </a:rPr>
                        <a:t>Tiếng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ea typeface="Meiryo UI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200" dirty="0" err="1">
                          <a:latin typeface="Arial" panose="020B0604020202020204" pitchFamily="34" charset="0"/>
                          <a:ea typeface="Meiryo UI"/>
                          <a:cs typeface="Arial" panose="020B0604020202020204" pitchFamily="34" charset="0"/>
                        </a:rPr>
                        <a:t>Việt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　</a:t>
                      </a:r>
                      <a:endParaRPr kumimoji="1" lang="en-US" altLang="ja-JP" sz="1200" dirty="0">
                        <a:latin typeface="Arial" panose="020B0604020202020204" pitchFamily="34" charset="0"/>
                        <a:ea typeface="Meiryo U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200" dirty="0">
                          <a:latin typeface="Arial" panose="020B0604020202020204" pitchFamily="34" charset="0"/>
                          <a:ea typeface="UD デジタル 教科書体 N-R" panose="02020400000000000000" pitchFamily="17" charset="-128"/>
                          <a:cs typeface="Arial" panose="020B0604020202020204" pitchFamily="34" charset="0"/>
                        </a:rPr>
                        <a:t>□　Other (</a:t>
                      </a:r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　　　　　　　　　　)</a:t>
                      </a:r>
                    </a:p>
                  </a:txBody>
                  <a:tcPr marL="98708" marR="98708" marT="49354" marB="4935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919">
                <a:tc>
                  <a:txBody>
                    <a:bodyPr/>
                    <a:lstStyle/>
                    <a:p>
                      <a:pPr algn="ctr"/>
                      <a:r>
                        <a:rPr lang="ja-JP" altLang="en-US"/>
                        <a:t>Telephone</a:t>
                      </a:r>
                    </a:p>
                  </a:txBody>
                  <a:tcPr marL="98708" marR="98708" marT="49354" marB="493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marL="98708" marR="98708" marT="49354" marB="4935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25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>
                          <a:latin typeface="Meiryo UI"/>
                          <a:ea typeface="Meiryo UI"/>
                        </a:rPr>
                        <a:t>E-mail</a:t>
                      </a:r>
                      <a:endParaRPr kumimoji="1" lang="ja-JP" altLang="en-US" sz="1300" dirty="0">
                        <a:latin typeface="Meiryo UI"/>
                        <a:ea typeface="Meiryo UI"/>
                      </a:endParaRPr>
                    </a:p>
                  </a:txBody>
                  <a:tcPr marL="98708" marR="98708" marT="49354" marB="493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marL="98708" marR="98708" marT="49354" marB="4935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84" name="直線 36"/>
          <p:cNvSpPr/>
          <p:nvPr/>
        </p:nvSpPr>
        <p:spPr>
          <a:xfrm>
            <a:off x="237068" y="1384300"/>
            <a:ext cx="7037586" cy="0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ja-JP" altLang="en-US" sz="1943"/>
          </a:p>
        </p:txBody>
      </p:sp>
      <p:sp>
        <p:nvSpPr>
          <p:cNvPr id="1185" name="正方形/長方形 4"/>
          <p:cNvSpPr/>
          <p:nvPr/>
        </p:nvSpPr>
        <p:spPr>
          <a:xfrm>
            <a:off x="3614118" y="8345934"/>
            <a:ext cx="4229054" cy="229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900" i="1"/>
              <a:t>(Note: We may use telephone interpretation services for some languages.)</a:t>
            </a:r>
            <a:endParaRPr i="1"/>
          </a:p>
        </p:txBody>
      </p:sp>
      <p:sp>
        <p:nvSpPr>
          <p:cNvPr id="1186" name="正方形/長方形 6"/>
          <p:cNvSpPr/>
          <p:nvPr/>
        </p:nvSpPr>
        <p:spPr>
          <a:xfrm>
            <a:off x="197733" y="1451962"/>
            <a:ext cx="7182842" cy="1732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Reservations can be made 1 month in advance of your appointment.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　　　　　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Please send this form via email, FAX, or post. 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We also accept reservations via telephone.</a:t>
            </a:r>
          </a:p>
          <a:p>
            <a:pPr algn="ctr">
              <a:lnSpc>
                <a:spcPts val="2699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Send to:　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Kochi Consultation Center for Foreign Residents 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Email: consultation@kccfr.jp</a:t>
            </a:r>
            <a:r>
              <a:rPr kumimoji="1"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en-US" altLang="ja-JP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FAX: 088-821-6441</a:t>
            </a:r>
            <a:endParaRPr sz="1600"/>
          </a:p>
          <a:p>
            <a:pPr algn="ctr">
              <a:lnSpc>
                <a:spcPct val="150000"/>
              </a:lnSpc>
            </a:pPr>
            <a:r>
              <a:rPr kumimoji="1"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Address: 780-0870 Kochi City, Honmachi 4-1-37</a:t>
            </a:r>
            <a:r>
              <a:rPr kumimoji="1" lang="en-US" altLang="ja-JP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sz="1600"/>
          </a:p>
          <a:p>
            <a:pPr algn="ctr"/>
            <a:r>
              <a:rPr kumimoji="1" lang="en-US" altLang="ja-JP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Tel: 088-821-6440</a:t>
            </a:r>
          </a:p>
        </p:txBody>
      </p:sp>
      <p:sp>
        <p:nvSpPr>
          <p:cNvPr id="1187" name="正方形/長方形 3"/>
          <p:cNvSpPr/>
          <p:nvPr/>
        </p:nvSpPr>
        <p:spPr>
          <a:xfrm>
            <a:off x="197731" y="9305242"/>
            <a:ext cx="7161035" cy="506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■Reservations are first come, first serve.　Those who have reserved a consultation will be contacted by Kocoforre via telephone or email to confirm their appointment.</a:t>
            </a:r>
            <a:endParaRPr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88" name="テキスト ボックス 7"/>
          <p:cNvSpPr txBox="1"/>
          <p:nvPr/>
        </p:nvSpPr>
        <p:spPr>
          <a:xfrm>
            <a:off x="194086" y="9860841"/>
            <a:ext cx="6840065" cy="390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72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■We cannot provide car parking spaces. Please arrive by public transit (bus or train) or use nearby paid parking facilities.</a:t>
            </a:r>
          </a:p>
        </p:txBody>
      </p:sp>
      <p:sp>
        <p:nvSpPr>
          <p:cNvPr id="1189" name="テキスト ボックス 8"/>
          <p:cNvSpPr txBox="1"/>
          <p:nvPr/>
        </p:nvSpPr>
        <p:spPr>
          <a:xfrm>
            <a:off x="290248" y="535870"/>
            <a:ext cx="1416660" cy="6894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943" b="1" dirty="0"/>
              <a:t>Application </a:t>
            </a:r>
          </a:p>
          <a:p>
            <a:pPr algn="ctr"/>
            <a:r>
              <a:rPr kumimoji="1" lang="ja-JP" altLang="en-US" sz="1943" b="1" dirty="0"/>
              <a:t>Form</a:t>
            </a:r>
          </a:p>
        </p:txBody>
      </p:sp>
      <p:sp>
        <p:nvSpPr>
          <p:cNvPr id="1190" name="四角形: 角を丸くする 9"/>
          <p:cNvSpPr/>
          <p:nvPr/>
        </p:nvSpPr>
        <p:spPr>
          <a:xfrm>
            <a:off x="197732" y="583244"/>
            <a:ext cx="1571129" cy="594701"/>
          </a:xfrm>
          <a:prstGeom prst="roundRect">
            <a:avLst/>
          </a:prstGeom>
          <a:noFill/>
          <a:ln w="50800" cmpd="thickThin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43"/>
          </a:p>
        </p:txBody>
      </p:sp>
      <p:sp>
        <p:nvSpPr>
          <p:cNvPr id="1191" name="テキスト ボックス 20"/>
          <p:cNvSpPr txBox="1"/>
          <p:nvPr/>
        </p:nvSpPr>
        <p:spPr>
          <a:xfrm>
            <a:off x="1983830" y="948420"/>
            <a:ext cx="5589906" cy="30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Hosted by: Kochi Consultation Center for Foreign Residents (Kocoforre)　　　　　　　　　　　　</a:t>
            </a:r>
          </a:p>
        </p:txBody>
      </p:sp>
      <p:cxnSp>
        <p:nvCxnSpPr>
          <p:cNvPr id="1192" name="直線コネクタ 12"/>
          <p:cNvCxnSpPr>
            <a:cxnSpLocks/>
          </p:cNvCxnSpPr>
          <p:nvPr/>
        </p:nvCxnSpPr>
        <p:spPr>
          <a:xfrm>
            <a:off x="1969046" y="629514"/>
            <a:ext cx="4731247" cy="0"/>
          </a:xfrm>
          <a:prstGeom prst="line">
            <a:avLst/>
          </a:prstGeom>
          <a:ln w="95250" cap="sq" cmpd="thickThin">
            <a:solidFill>
              <a:schemeClr val="tx1"/>
            </a:solidFill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93" name="四角形 48"/>
          <p:cNvSpPr/>
          <p:nvPr/>
        </p:nvSpPr>
        <p:spPr>
          <a:xfrm>
            <a:off x="856208" y="125157"/>
            <a:ext cx="6852440" cy="45808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 sz="1800" b="1" dirty="0">
                <a:solidFill>
                  <a:schemeClr val="tx1"/>
                </a:solidFill>
                <a:latin typeface="Meiryo UI"/>
                <a:ea typeface="Meiryo UI"/>
              </a:rPr>
              <a:t>Free Legal Consultations For Foreign Residents</a:t>
            </a:r>
            <a:endParaRPr lang="en-US" altLang="ja-JP" sz="1619" b="1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1194" name="テキスト ボックス 1"/>
          <p:cNvSpPr txBox="1"/>
          <p:nvPr/>
        </p:nvSpPr>
        <p:spPr>
          <a:xfrm>
            <a:off x="3537076" y="6273657"/>
            <a:ext cx="3820737" cy="57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1050" dirty="0">
                <a:latin typeface="Meiryo UI"/>
                <a:ea typeface="Meiryo UI"/>
              </a:rPr>
              <a:t> If you wish to have a consultation outside of these dates, please contact Kocoforre.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2438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19567</TotalTime>
  <Words>323</Words>
  <Application>Microsoft Office PowerPoint</Application>
  <PresentationFormat>ユーザー設定</PresentationFormat>
  <Paragraphs>43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BIZ UDP明朝 Medium</vt:lpstr>
      <vt:lpstr>Meiryo UI</vt:lpstr>
      <vt:lpstr>ＭＳ 明朝</vt:lpstr>
      <vt:lpstr>游ゴシック</vt:lpstr>
      <vt:lpstr>Arial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user3</dc:creator>
  <cp:lastModifiedBy>user2</cp:lastModifiedBy>
  <cp:revision>62</cp:revision>
  <cp:lastPrinted>2026-04-20T04:29:05Z</cp:lastPrinted>
  <dcterms:created xsi:type="dcterms:W3CDTF">2006-08-16T00:00:00Z</dcterms:created>
  <dcterms:modified xsi:type="dcterms:W3CDTF">2026-04-30T04:59:30Z</dcterms:modified>
  <dc:identifier>DAGIipL-CgA</dc:identifier>
</cp:coreProperties>
</file>