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7559675" cy="10691813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A13"/>
    <a:srgbClr val="3C0225"/>
    <a:srgbClr val="6D0342"/>
    <a:srgbClr val="46022A"/>
    <a:srgbClr val="996633"/>
    <a:srgbClr val="B30D19"/>
    <a:srgbClr val="BE9530"/>
    <a:srgbClr val="D2AC4A"/>
    <a:srgbClr val="A6832A"/>
    <a:srgbClr val="F5D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49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AF18A-79AE-4635-B667-8D7C9811F457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701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D5C43-77D9-49E4-AE39-E33CCC180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31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四角形 11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30487" cy="372427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10" name="四角形 114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11" name="四角形 115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正方形/長方形 180"/>
          <p:cNvSpPr/>
          <p:nvPr userDrawn="1"/>
        </p:nvSpPr>
        <p:spPr>
          <a:xfrm>
            <a:off x="0" y="5087"/>
            <a:ext cx="7559675" cy="10686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3470705" y="2804449"/>
            <a:ext cx="3822570" cy="241384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720000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44697" y="9687699"/>
            <a:ext cx="2981829" cy="708492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お酒の舞黒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44697" y="10284271"/>
            <a:ext cx="7201132" cy="407542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dirty="0"/>
              <a:t>〇〇市〇〇〇町</a:t>
            </a:r>
            <a:r>
              <a:rPr kumimoji="1" lang="en-US" altLang="ja-JP" dirty="0"/>
              <a:t>XXXXXX-XXXX</a:t>
            </a:r>
            <a:r>
              <a:rPr kumimoji="1" lang="ja-JP" altLang="en-US" dirty="0"/>
              <a:t>　　営業時間：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　　</a:t>
            </a:r>
            <a:r>
              <a:rPr kumimoji="1" lang="en-US" altLang="ja-JP" dirty="0"/>
              <a:t>http://XXXX_sample.aa.jp</a:t>
            </a:r>
          </a:p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3873930" y="9715562"/>
            <a:ext cx="3715431" cy="708492"/>
          </a:xfrm>
        </p:spPr>
        <p:txBody>
          <a:bodyPr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000-0000-0000</a:t>
            </a:r>
            <a:endParaRPr kumimoji="1" lang="ja-JP" altLang="en-US" dirty="0"/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44697" y="2810689"/>
            <a:ext cx="3119665" cy="403491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ワイン名を入れましょう</a:t>
            </a:r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1267734" y="3661142"/>
            <a:ext cx="2096628" cy="336111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ぶどう品種を入れましょう</a:t>
            </a:r>
          </a:p>
        </p:txBody>
      </p:sp>
      <p:sp>
        <p:nvSpPr>
          <p:cNvPr id="31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1724768" y="3232863"/>
            <a:ext cx="1639594" cy="503694"/>
          </a:xfr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r>
              <a:rPr kumimoji="1" lang="ja-JP" altLang="en-US" dirty="0"/>
              <a:t>円</a:t>
            </a:r>
          </a:p>
        </p:txBody>
      </p:sp>
      <p:sp>
        <p:nvSpPr>
          <p:cNvPr id="32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109811" y="3946772"/>
            <a:ext cx="2254552" cy="336111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000ml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000ml</a:t>
            </a:r>
            <a:endParaRPr kumimoji="1" lang="ja-JP" altLang="en-US" dirty="0"/>
          </a:p>
        </p:txBody>
      </p:sp>
      <p:sp>
        <p:nvSpPr>
          <p:cNvPr id="34" name="図プレースホルダー 5"/>
          <p:cNvSpPr>
            <a:spLocks noGrp="1"/>
          </p:cNvSpPr>
          <p:nvPr>
            <p:ph type="pic" sz="quarter" idx="22" hasCustomPrompt="1"/>
          </p:nvPr>
        </p:nvSpPr>
        <p:spPr>
          <a:xfrm>
            <a:off x="244697" y="5456649"/>
            <a:ext cx="2244504" cy="1920558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504000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7" name="図プレースホルダー 5"/>
          <p:cNvSpPr>
            <a:spLocks noGrp="1"/>
          </p:cNvSpPr>
          <p:nvPr>
            <p:ph type="pic" sz="quarter" idx="23" hasCustomPrompt="1"/>
          </p:nvPr>
        </p:nvSpPr>
        <p:spPr>
          <a:xfrm>
            <a:off x="2646734" y="5456649"/>
            <a:ext cx="2244504" cy="1920558"/>
          </a:xfrm>
          <a:blipFill>
            <a:blip r:embed="rId2"/>
            <a:tile tx="0" ty="0" sx="100000" sy="100000" flip="none" algn="ctr"/>
          </a:blipFill>
        </p:spPr>
        <p:txBody>
          <a:bodyPr tIns="504000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8" name="図プレースホルダー 5"/>
          <p:cNvSpPr>
            <a:spLocks noGrp="1"/>
          </p:cNvSpPr>
          <p:nvPr>
            <p:ph type="pic" sz="quarter" idx="24" hasCustomPrompt="1"/>
          </p:nvPr>
        </p:nvSpPr>
        <p:spPr>
          <a:xfrm>
            <a:off x="5048771" y="5456649"/>
            <a:ext cx="2244504" cy="1920558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504000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9" name="テキスト プレースホルダー 6"/>
          <p:cNvSpPr>
            <a:spLocks noGrp="1"/>
          </p:cNvSpPr>
          <p:nvPr>
            <p:ph type="body" sz="quarter" idx="25" hasCustomPrompt="1"/>
          </p:nvPr>
        </p:nvSpPr>
        <p:spPr>
          <a:xfrm>
            <a:off x="244697" y="7433077"/>
            <a:ext cx="2244504" cy="341936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ワイン名を入れる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 hasCustomPrompt="1"/>
          </p:nvPr>
        </p:nvSpPr>
        <p:spPr>
          <a:xfrm>
            <a:off x="1511591" y="2186613"/>
            <a:ext cx="3553450" cy="55023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rgbClr val="3C022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0"/>
            <a:endParaRPr kumimoji="1" lang="ja-JP" altLang="en-US" dirty="0"/>
          </a:p>
        </p:txBody>
      </p:sp>
      <p:sp>
        <p:nvSpPr>
          <p:cNvPr id="44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992787" y="8070635"/>
            <a:ext cx="1496414" cy="336111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品種を入れましょう</a:t>
            </a:r>
          </a:p>
        </p:txBody>
      </p:sp>
      <p:sp>
        <p:nvSpPr>
          <p:cNvPr id="46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875018" y="8292881"/>
            <a:ext cx="1614183" cy="336111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000ml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000ml</a:t>
            </a:r>
            <a:endParaRPr kumimoji="1" lang="ja-JP" altLang="en-US" dirty="0"/>
          </a:p>
        </p:txBody>
      </p:sp>
      <p:sp>
        <p:nvSpPr>
          <p:cNvPr id="56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2646734" y="7433077"/>
            <a:ext cx="2244504" cy="341936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ワイン名を入れる</a:t>
            </a:r>
          </a:p>
        </p:txBody>
      </p:sp>
      <p:sp>
        <p:nvSpPr>
          <p:cNvPr id="58" name="テキスト プレースホルダー 6"/>
          <p:cNvSpPr>
            <a:spLocks noGrp="1"/>
          </p:cNvSpPr>
          <p:nvPr>
            <p:ph type="body" sz="quarter" idx="31" hasCustomPrompt="1"/>
          </p:nvPr>
        </p:nvSpPr>
        <p:spPr>
          <a:xfrm>
            <a:off x="3394824" y="8070635"/>
            <a:ext cx="1496414" cy="336111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品種を入れましょう</a:t>
            </a:r>
          </a:p>
        </p:txBody>
      </p:sp>
      <p:sp>
        <p:nvSpPr>
          <p:cNvPr id="60" name="テキスト プレースホルダー 6"/>
          <p:cNvSpPr>
            <a:spLocks noGrp="1"/>
          </p:cNvSpPr>
          <p:nvPr>
            <p:ph type="body" sz="quarter" idx="32" hasCustomPrompt="1"/>
          </p:nvPr>
        </p:nvSpPr>
        <p:spPr>
          <a:xfrm>
            <a:off x="3212198" y="8292881"/>
            <a:ext cx="1820968" cy="336111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000ml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000ml</a:t>
            </a:r>
            <a:endParaRPr kumimoji="1" lang="ja-JP" altLang="en-US" dirty="0"/>
          </a:p>
        </p:txBody>
      </p:sp>
      <p:sp>
        <p:nvSpPr>
          <p:cNvPr id="63" name="テキスト プレースホルダー 6"/>
          <p:cNvSpPr>
            <a:spLocks noGrp="1"/>
          </p:cNvSpPr>
          <p:nvPr>
            <p:ph type="body" sz="quarter" idx="34" hasCustomPrompt="1"/>
          </p:nvPr>
        </p:nvSpPr>
        <p:spPr>
          <a:xfrm>
            <a:off x="5065041" y="7433077"/>
            <a:ext cx="2244504" cy="341936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ワイン名を入れる</a:t>
            </a:r>
          </a:p>
        </p:txBody>
      </p:sp>
      <p:sp>
        <p:nvSpPr>
          <p:cNvPr id="65" name="テキスト プレースホルダー 6"/>
          <p:cNvSpPr>
            <a:spLocks noGrp="1"/>
          </p:cNvSpPr>
          <p:nvPr>
            <p:ph type="body" sz="quarter" idx="35" hasCustomPrompt="1"/>
          </p:nvPr>
        </p:nvSpPr>
        <p:spPr>
          <a:xfrm>
            <a:off x="5813131" y="8070635"/>
            <a:ext cx="1496414" cy="336111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品種を入れましょう</a:t>
            </a:r>
          </a:p>
        </p:txBody>
      </p:sp>
      <p:sp>
        <p:nvSpPr>
          <p:cNvPr id="67" name="テキスト プレースホルダー 6"/>
          <p:cNvSpPr>
            <a:spLocks noGrp="1"/>
          </p:cNvSpPr>
          <p:nvPr>
            <p:ph type="body" sz="quarter" idx="36" hasCustomPrompt="1"/>
          </p:nvPr>
        </p:nvSpPr>
        <p:spPr>
          <a:xfrm>
            <a:off x="5594596" y="8292881"/>
            <a:ext cx="1820968" cy="336111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000ml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000ml</a:t>
            </a:r>
            <a:endParaRPr kumimoji="1" lang="ja-JP" altLang="en-US" dirty="0"/>
          </a:p>
        </p:txBody>
      </p:sp>
      <p:sp>
        <p:nvSpPr>
          <p:cNvPr id="94" name="テキスト プレースホルダー 93"/>
          <p:cNvSpPr>
            <a:spLocks noGrp="1"/>
          </p:cNvSpPr>
          <p:nvPr>
            <p:ph type="body" sz="quarter" idx="38" hasCustomPrompt="1"/>
          </p:nvPr>
        </p:nvSpPr>
        <p:spPr>
          <a:xfrm>
            <a:off x="5542717" y="1419665"/>
            <a:ext cx="1745684" cy="107153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r>
              <a:rPr kumimoji="1" lang="ja-JP" altLang="en-US" dirty="0" err="1"/>
              <a:t>までに</a:t>
            </a:r>
            <a:r>
              <a:rPr kumimoji="1" lang="ja-JP" altLang="en-US" dirty="0"/>
              <a:t>予約いただいた方全員に〇〇〇プレゼント！</a:t>
            </a:r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351039" y="4355410"/>
            <a:ext cx="2875487" cy="913990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ワインの説明を入れましょう。ワインの説明を入れましょう。ワインの説明を入れましょう。ワインの説明を入れましょう。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48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281548" y="8638752"/>
            <a:ext cx="2147327" cy="57161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ワインの説明を入れる。ワインの説明を入れる。</a:t>
            </a:r>
            <a:endParaRPr kumimoji="1" lang="en-US" altLang="ja-JP" dirty="0"/>
          </a:p>
        </p:txBody>
      </p:sp>
      <p:sp>
        <p:nvSpPr>
          <p:cNvPr id="123" name="テキスト プレースホルダー 6"/>
          <p:cNvSpPr>
            <a:spLocks noGrp="1"/>
          </p:cNvSpPr>
          <p:nvPr>
            <p:ph type="body" sz="quarter" idx="39" hasCustomPrompt="1"/>
          </p:nvPr>
        </p:nvSpPr>
        <p:spPr>
          <a:xfrm>
            <a:off x="2711311" y="8638752"/>
            <a:ext cx="2147327" cy="57161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ワインの説明を入れる。ワインの説明を入れる。</a:t>
            </a:r>
            <a:endParaRPr kumimoji="1" lang="en-US" altLang="ja-JP" dirty="0"/>
          </a:p>
        </p:txBody>
      </p:sp>
      <p:sp>
        <p:nvSpPr>
          <p:cNvPr id="125" name="テキスト プレースホルダー 6"/>
          <p:cNvSpPr>
            <a:spLocks noGrp="1"/>
          </p:cNvSpPr>
          <p:nvPr>
            <p:ph type="body" sz="quarter" idx="40" hasCustomPrompt="1"/>
          </p:nvPr>
        </p:nvSpPr>
        <p:spPr>
          <a:xfrm>
            <a:off x="5141074" y="8638752"/>
            <a:ext cx="2147327" cy="571612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ワインの説明を入れる。ワインの説明を入れる。</a:t>
            </a:r>
            <a:endParaRPr kumimoji="1" lang="en-US" altLang="ja-JP" dirty="0"/>
          </a:p>
        </p:txBody>
      </p:sp>
      <p:sp>
        <p:nvSpPr>
          <p:cNvPr id="176" name="テキスト プレースホルダー 175"/>
          <p:cNvSpPr>
            <a:spLocks noGrp="1"/>
          </p:cNvSpPr>
          <p:nvPr>
            <p:ph type="body" sz="quarter" idx="41" hasCustomPrompt="1"/>
          </p:nvPr>
        </p:nvSpPr>
        <p:spPr>
          <a:xfrm>
            <a:off x="255270" y="1781697"/>
            <a:ext cx="4809771" cy="42160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9966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ここにキャッチコピーを入れましょう</a:t>
            </a:r>
          </a:p>
        </p:txBody>
      </p:sp>
    </p:spTree>
    <p:extLst>
      <p:ext uri="{BB962C8B-B14F-4D97-AF65-F5344CB8AC3E}">
        <p14:creationId xmlns:p14="http://schemas.microsoft.com/office/powerpoint/2010/main" val="92088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073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7615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20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/>
          <p:cNvSpPr>
            <a:spLocks noGrp="1"/>
          </p:cNvSpPr>
          <p:nvPr>
            <p:ph type="body" sz="quarter" idx="10" hasCustomPrompt="1"/>
          </p:nvPr>
        </p:nvSpPr>
        <p:spPr>
          <a:xfrm>
            <a:off x="511587" y="1807783"/>
            <a:ext cx="1876149" cy="1724920"/>
          </a:xfrm>
        </p:spPr>
        <p:txBody>
          <a:bodyPr>
            <a:noAutofit/>
          </a:bodyPr>
          <a:lstStyle>
            <a:lvl1pPr marL="0" indent="0" algn="ctr">
              <a:buNone/>
              <a:defRPr sz="11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3049874" y="1807783"/>
            <a:ext cx="1876149" cy="1724920"/>
          </a:xfrm>
        </p:spPr>
        <p:txBody>
          <a:bodyPr>
            <a:noAutofit/>
          </a:bodyPr>
          <a:lstStyle>
            <a:lvl1pPr marL="0" indent="0" algn="ctr">
              <a:buNone/>
              <a:defRPr sz="11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7" hasCustomPrompt="1"/>
          </p:nvPr>
        </p:nvSpPr>
        <p:spPr>
          <a:xfrm>
            <a:off x="2875291" y="512369"/>
            <a:ext cx="1809091" cy="5124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BE953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ja-JP" dirty="0"/>
              <a:t>20XX</a:t>
            </a:r>
          </a:p>
        </p:txBody>
      </p:sp>
      <p:sp>
        <p:nvSpPr>
          <p:cNvPr id="41" name="図プレースホルダー 5"/>
          <p:cNvSpPr>
            <a:spLocks noGrp="1"/>
          </p:cNvSpPr>
          <p:nvPr>
            <p:ph type="pic" sz="quarter" idx="18" hasCustomPrompt="1"/>
          </p:nvPr>
        </p:nvSpPr>
        <p:spPr>
          <a:xfrm>
            <a:off x="244698" y="5088275"/>
            <a:ext cx="3007953" cy="2195530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612000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243139" y="7330056"/>
            <a:ext cx="3009512" cy="388593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ワイン名を入れましょう</a:t>
            </a:r>
          </a:p>
        </p:txBody>
      </p:sp>
      <p:sp>
        <p:nvSpPr>
          <p:cNvPr id="43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243139" y="7718649"/>
            <a:ext cx="3009512" cy="913990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bg1"/>
                </a:solidFill>
                <a:latin typeface="HGP明朝L" panose="02020400000000000000" pitchFamily="18" charset="-128"/>
                <a:ea typeface="HGP明朝L" panose="02020400000000000000" pitchFamily="18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ワインの説明を入れましょう。ワインの説明を入れましょう。ワインの説明を入れましょう。</a:t>
            </a:r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2" hasCustomPrompt="1"/>
          </p:nvPr>
        </p:nvSpPr>
        <p:spPr>
          <a:xfrm>
            <a:off x="5719217" y="2220394"/>
            <a:ext cx="915799" cy="851411"/>
          </a:xfrm>
        </p:spPr>
        <p:txBody>
          <a:bodyPr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56" name="テキスト プレースホルダー 55"/>
          <p:cNvSpPr>
            <a:spLocks noGrp="1"/>
          </p:cNvSpPr>
          <p:nvPr>
            <p:ph type="body" sz="quarter" idx="21" hasCustomPrompt="1"/>
          </p:nvPr>
        </p:nvSpPr>
        <p:spPr>
          <a:xfrm>
            <a:off x="2924847" y="5146222"/>
            <a:ext cx="900136" cy="466623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defRPr>
            </a:lvl1pPr>
          </a:lstStyle>
          <a:p>
            <a:pPr lvl="0"/>
            <a:r>
              <a:rPr kumimoji="1" lang="ja-JP" altLang="en-US" dirty="0"/>
              <a:t>辛口</a:t>
            </a:r>
          </a:p>
        </p:txBody>
      </p:sp>
      <p:sp>
        <p:nvSpPr>
          <p:cNvPr id="57" name="テキスト プレースホルダー 55"/>
          <p:cNvSpPr>
            <a:spLocks noGrp="1"/>
          </p:cNvSpPr>
          <p:nvPr>
            <p:ph type="body" sz="quarter" idx="22" hasCustomPrompt="1"/>
          </p:nvPr>
        </p:nvSpPr>
        <p:spPr>
          <a:xfrm>
            <a:off x="3021162" y="4665130"/>
            <a:ext cx="707506" cy="466623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B30D19"/>
                </a:solidFill>
                <a:latin typeface="HGP明朝E" panose="02020900000000000000" pitchFamily="18" charset="-128"/>
                <a:ea typeface="HGP明朝E" panose="02020900000000000000" pitchFamily="18" charset="-128"/>
              </a:defRPr>
            </a:lvl1pPr>
          </a:lstStyle>
          <a:p>
            <a:pPr lvl="0"/>
            <a:r>
              <a:rPr kumimoji="1" lang="ja-JP" altLang="en-US" dirty="0"/>
              <a:t>赤</a:t>
            </a:r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44697" y="9598343"/>
            <a:ext cx="3666364" cy="553385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リカーショップ </a:t>
            </a:r>
            <a:r>
              <a:rPr kumimoji="1" lang="en-US" altLang="ja-JP" dirty="0"/>
              <a:t>MS</a:t>
            </a:r>
            <a:endParaRPr kumimoji="1" lang="ja-JP" altLang="en-US" dirty="0"/>
          </a:p>
        </p:txBody>
      </p:sp>
      <p:sp>
        <p:nvSpPr>
          <p:cNvPr id="16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44697" y="10151728"/>
            <a:ext cx="7201132" cy="407542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dirty="0"/>
              <a:t>〇〇市〇〇〇町</a:t>
            </a:r>
            <a:r>
              <a:rPr kumimoji="1" lang="en-US" altLang="ja-JP" dirty="0"/>
              <a:t>XXXXXX-XXXX</a:t>
            </a:r>
            <a:r>
              <a:rPr kumimoji="1" lang="ja-JP" altLang="en-US" dirty="0"/>
              <a:t>　　営業時間：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　</a:t>
            </a:r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4041914" y="9598343"/>
            <a:ext cx="3403915" cy="553385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000-0000-0000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715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31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96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32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197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688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113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781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847C-C168-4010-AC0D-36BFFC3C03F5}" type="datetimeFigureOut">
              <a:rPr kumimoji="1" lang="ja-JP" altLang="en-US" smtClean="0"/>
              <a:t>2023/1/12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03ED4-3B0B-4D18-B84B-FAE89679B0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9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" name="四角形 38"/>
          <p:cNvGraphicFramePr>
            <a:graphicFrameLocks noGrp="1"/>
          </p:cNvGraphicFramePr>
          <p:nvPr/>
        </p:nvGraphicFramePr>
        <p:xfrm>
          <a:off x="211723" y="3256379"/>
          <a:ext cx="3314526" cy="3582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308">
                <a:tc>
                  <a:txBody>
                    <a:bodyPr/>
                    <a:lstStyle/>
                    <a:p>
                      <a:r>
                        <a:rPr lang="ja-JP" altLang="en-US" sz="1300" dirty="0">
                          <a:latin typeface="Batang"/>
                          <a:ea typeface="Batang"/>
                        </a:rPr>
                        <a:t>상담 내용을 적어주세요.</a:t>
                      </a:r>
                      <a:endParaRPr lang="ja-JP" altLang="en-US" sz="12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685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sz="1600" dirty="0"/>
                    </a:p>
                    <a:p>
                      <a:endParaRPr kumimoji="1" lang="ja-JP" altLang="en-US" sz="1600" dirty="0"/>
                    </a:p>
                    <a:p>
                      <a:endParaRPr kumimoji="1" lang="ja-JP" altLang="en-US" sz="1600" dirty="0"/>
                    </a:p>
                    <a:p>
                      <a:endParaRPr kumimoji="1" lang="ja-JP" altLang="en-US" sz="12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sz="1600" dirty="0"/>
                    </a:p>
                    <a:p>
                      <a:endParaRPr kumimoji="1" lang="ja-JP" altLang="en-US" sz="1600" dirty="0"/>
                    </a:p>
                  </a:txBody>
                  <a:tcPr marL="98694" marR="98694" marT="49347" marB="493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9" name="テキスト 47"/>
          <p:cNvSpPr txBox="1"/>
          <p:nvPr/>
        </p:nvSpPr>
        <p:spPr>
          <a:xfrm>
            <a:off x="4007561" y="10492498"/>
            <a:ext cx="3473289" cy="192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648" dirty="0">
                <a:latin typeface="Meiryo UI"/>
                <a:ea typeface="Meiryo UI"/>
              </a:rPr>
              <a:t>・작성하신 내용은 철저히 관리합니다. 상담에만 사용하며 제3자에게 제공하지 않습니다.</a:t>
            </a:r>
          </a:p>
        </p:txBody>
      </p:sp>
      <p:graphicFrame>
        <p:nvGraphicFramePr>
          <p:cNvPr id="1190" name="四角形 50"/>
          <p:cNvGraphicFramePr>
            <a:graphicFrameLocks noGrp="1"/>
          </p:cNvGraphicFramePr>
          <p:nvPr/>
        </p:nvGraphicFramePr>
        <p:xfrm>
          <a:off x="3526248" y="3256381"/>
          <a:ext cx="3833575" cy="3588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0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3569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원하는 상담 일자를 모두 선택해주세요. 조정 후 센터에 오시는 날을 연락합니다. (상담은 1팀당 1회, 상담 시간은 50분 정도）</a:t>
                      </a:r>
                      <a:endParaRPr kumimoji="1" lang="en-US" altLang="ja-JP" sz="1100" dirty="0">
                        <a:latin typeface="Batang"/>
                        <a:ea typeface="Batang"/>
                      </a:endParaRPr>
                    </a:p>
                    <a:p>
                      <a:endParaRPr kumimoji="1" lang="en-US" altLang="ja-JP" sz="500" dirty="0">
                        <a:latin typeface="Meiryo UI"/>
                        <a:ea typeface="Meiryo UI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　</a:t>
                      </a:r>
                      <a:r>
                        <a:rPr kumimoji="1" lang="en-US" altLang="ja-JP" sz="900" dirty="0">
                          <a:latin typeface="Batang"/>
                          <a:ea typeface="Batang"/>
                        </a:rPr>
                        <a:t>【</a:t>
                      </a:r>
                      <a:r>
                        <a:rPr kumimoji="1" lang="ja-JP" altLang="en-US" sz="900" dirty="0">
                          <a:latin typeface="Batang"/>
                          <a:ea typeface="Batang"/>
                        </a:rPr>
                        <a:t>오전＝</a:t>
                      </a:r>
                      <a:r>
                        <a:rPr kumimoji="1" lang="en-US" altLang="ja-JP" sz="900" dirty="0">
                          <a:latin typeface="Batang"/>
                          <a:ea typeface="Batang"/>
                        </a:rPr>
                        <a:t>9:00-12:00, </a:t>
                      </a:r>
                      <a:r>
                        <a:rPr kumimoji="1" lang="ja-JP" altLang="en-US" sz="900" dirty="0">
                          <a:latin typeface="Batang"/>
                          <a:ea typeface="Batang"/>
                        </a:rPr>
                        <a:t>오후＝</a:t>
                      </a:r>
                      <a:r>
                        <a:rPr kumimoji="1" lang="en-US" altLang="ja-JP" sz="900" dirty="0">
                          <a:latin typeface="Batang"/>
                          <a:ea typeface="Batang"/>
                        </a:rPr>
                        <a:t>13:30-16:30, </a:t>
                      </a:r>
                      <a:r>
                        <a:rPr kumimoji="1" lang="ja-JP" altLang="en-US" sz="900" dirty="0">
                          <a:latin typeface="Batang"/>
                          <a:ea typeface="Batang"/>
                        </a:rPr>
                        <a:t>종일＝</a:t>
                      </a:r>
                      <a:r>
                        <a:rPr kumimoji="1" lang="en-US" altLang="ja-JP" sz="900" dirty="0">
                          <a:latin typeface="Batang"/>
                          <a:ea typeface="Batang"/>
                        </a:rPr>
                        <a:t>9:00-16:30】</a:t>
                      </a:r>
                      <a:endParaRPr kumimoji="1" lang="ja-JP" altLang="en-US" sz="9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85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2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월 </a:t>
                      </a:r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27</a:t>
                      </a:r>
                      <a:r>
                        <a:rPr kumimoji="1" lang="en-US" altLang="ja-JP" sz="1100" b="0" dirty="0">
                          <a:latin typeface="Batang"/>
                          <a:ea typeface="Batang"/>
                        </a:rPr>
                        <a:t>일 (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월)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　□오전　　　□오후　　　□종일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2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월 </a:t>
                      </a:r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28</a:t>
                      </a:r>
                      <a:r>
                        <a:rPr kumimoji="1" lang="en-US" altLang="ja-JP" sz="1100" b="0" dirty="0">
                          <a:latin typeface="Batang"/>
                          <a:ea typeface="Batang"/>
                        </a:rPr>
                        <a:t>일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（화）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　□오전　　　□오후　　　□종일</a:t>
                      </a:r>
                      <a:endParaRPr sz="160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 3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월</a:t>
                      </a:r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 1</a:t>
                      </a:r>
                      <a:r>
                        <a:rPr kumimoji="1" lang="en-US" altLang="ja-JP" sz="1100" b="0" dirty="0">
                          <a:latin typeface="Batang"/>
                          <a:ea typeface="Batang"/>
                        </a:rPr>
                        <a:t>일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（수）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　□오전　　　□오후　　　□종일</a:t>
                      </a:r>
                      <a:endParaRPr sz="160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 3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월 </a:t>
                      </a:r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2</a:t>
                      </a:r>
                      <a:r>
                        <a:rPr kumimoji="1" lang="en-US" altLang="ja-JP" sz="1100" b="0" dirty="0">
                          <a:latin typeface="Batang"/>
                          <a:ea typeface="Batang"/>
                        </a:rPr>
                        <a:t>일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（목）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   □오전　　　□오후　　　□종일</a:t>
                      </a:r>
                      <a:endParaRPr sz="160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 3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월 </a:t>
                      </a:r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3</a:t>
                      </a:r>
                      <a:r>
                        <a:rPr kumimoji="1" lang="en-US" altLang="ja-JP" sz="1100" b="0" dirty="0">
                          <a:latin typeface="Batang"/>
                          <a:ea typeface="Batang"/>
                        </a:rPr>
                        <a:t>일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（금）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　□오전　　　□오후　　　□종일</a:t>
                      </a:r>
                      <a:endParaRPr sz="160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 3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월 </a:t>
                      </a:r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4</a:t>
                      </a:r>
                      <a:r>
                        <a:rPr kumimoji="1" lang="en-US" altLang="ja-JP" sz="1100" b="0" dirty="0">
                          <a:latin typeface="Batang"/>
                          <a:ea typeface="Batang"/>
                        </a:rPr>
                        <a:t>일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（토）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　□오전　　　□오후　　　□종일</a:t>
                      </a:r>
                      <a:endParaRPr sz="160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575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【</a:t>
                      </a:r>
                      <a:r>
                        <a:rPr kumimoji="1" lang="ja-JP" altLang="en-US" sz="1100" dirty="0">
                          <a:latin typeface="Batang"/>
                          <a:ea typeface="Batang"/>
                        </a:rPr>
                        <a:t>비고</a:t>
                      </a:r>
                      <a:r>
                        <a:rPr kumimoji="1" lang="en-US" altLang="ja-JP" sz="1100" dirty="0">
                          <a:latin typeface="Batang"/>
                          <a:ea typeface="Batang"/>
                        </a:rPr>
                        <a:t>】</a:t>
                      </a:r>
                      <a:endParaRPr kumimoji="1" lang="ja-JP" altLang="en-US" sz="11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91" name="四角形 51"/>
          <p:cNvGraphicFramePr>
            <a:graphicFrameLocks noGrp="1"/>
          </p:cNvGraphicFramePr>
          <p:nvPr/>
        </p:nvGraphicFramePr>
        <p:xfrm>
          <a:off x="211723" y="6839372"/>
          <a:ext cx="7169905" cy="269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7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7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atang"/>
                          <a:ea typeface="Batang"/>
                        </a:rPr>
                        <a:t>이     름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atang"/>
                          <a:ea typeface="Batang"/>
                        </a:rPr>
                        <a:t>주     소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6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atang"/>
                          <a:ea typeface="Batang"/>
                        </a:rPr>
                        <a:t>재류자격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atang"/>
                          <a:ea typeface="Batang"/>
                        </a:rPr>
                        <a:t>언     어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200" dirty="0">
                          <a:latin typeface="Batang"/>
                          <a:ea typeface="Batang"/>
                        </a:rPr>
                        <a:t>□にほんご 　　　　　　□</a:t>
                      </a:r>
                      <a:r>
                        <a:rPr kumimoji="1" lang="en-US" altLang="ja-JP" sz="1200" dirty="0">
                          <a:latin typeface="Batang"/>
                          <a:ea typeface="Batang"/>
                        </a:rPr>
                        <a:t>English</a:t>
                      </a:r>
                      <a:r>
                        <a:rPr kumimoji="1" lang="ja-JP" altLang="en-US" sz="1200" dirty="0">
                          <a:latin typeface="Batang"/>
                          <a:ea typeface="Batang"/>
                        </a:rPr>
                        <a:t>　　　　　　□中文　　　　　　□</a:t>
                      </a:r>
                      <a:r>
                        <a:rPr kumimoji="1" lang="en-US" altLang="ja-JP" sz="1200" dirty="0" err="1">
                          <a:latin typeface="Batang"/>
                          <a:ea typeface="Batang"/>
                          <a:cs typeface="Arial" panose="020B0604020202020204" pitchFamily="34" charset="0"/>
                        </a:rPr>
                        <a:t>Tiếng</a:t>
                      </a:r>
                      <a:r>
                        <a:rPr kumimoji="1" lang="en-US" altLang="ja-JP" sz="1200" dirty="0">
                          <a:latin typeface="Batang"/>
                          <a:ea typeface="Batang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dirty="0" err="1">
                          <a:latin typeface="Batang"/>
                          <a:ea typeface="Batang"/>
                          <a:cs typeface="Arial" panose="020B0604020202020204" pitchFamily="34" charset="0"/>
                        </a:rPr>
                        <a:t>Việt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Batang"/>
                          <a:ea typeface="Batang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200" dirty="0">
                        <a:latin typeface="Batang"/>
                        <a:ea typeface="Batang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atang"/>
                          <a:ea typeface="Batang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1" lang="ja-JP" altLang="en-US" sz="1200" dirty="0">
                          <a:latin typeface="Batang"/>
                          <a:ea typeface="Batang"/>
                        </a:rPr>
                        <a:t>기타（　　　　　　　　　　　　　）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atang"/>
                          <a:ea typeface="Batang"/>
                        </a:rPr>
                        <a:t>전     화</a:t>
                      </a:r>
                      <a:endParaRPr sz="16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3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latin typeface="Batang"/>
                          <a:ea typeface="Batang"/>
                        </a:rPr>
                        <a:t>E-mail</a:t>
                      </a:r>
                      <a:endParaRPr kumimoji="1" lang="ja-JP" altLang="en-US" sz="13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Batang"/>
                        <a:ea typeface="Batang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92" name="直線 36"/>
          <p:cNvSpPr/>
          <p:nvPr/>
        </p:nvSpPr>
        <p:spPr>
          <a:xfrm>
            <a:off x="261567" y="1509869"/>
            <a:ext cx="7036541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3" name="正方形/長方形 4"/>
          <p:cNvSpPr/>
          <p:nvPr/>
        </p:nvSpPr>
        <p:spPr>
          <a:xfrm>
            <a:off x="4253330" y="8627121"/>
            <a:ext cx="3128297" cy="208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756" dirty="0">
                <a:solidFill>
                  <a:prstClr val="black"/>
                </a:solidFill>
                <a:latin typeface="Meiryo UI"/>
                <a:ea typeface="Meiryo UI"/>
              </a:rPr>
              <a:t>다른 외국어 상담은 전화 통역 서비스 등을 사용하여 상담합니다.</a:t>
            </a:r>
          </a:p>
        </p:txBody>
      </p:sp>
      <p:sp>
        <p:nvSpPr>
          <p:cNvPr id="1194" name="正方形/長方形 6"/>
          <p:cNvSpPr/>
          <p:nvPr/>
        </p:nvSpPr>
        <p:spPr>
          <a:xfrm>
            <a:off x="199852" y="1600309"/>
            <a:ext cx="7036541" cy="15019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95" dirty="0">
                <a:solidFill>
                  <a:schemeClr val="tx1"/>
                </a:solidFill>
                <a:latin typeface="Batang"/>
                <a:ea typeface="Batang"/>
              </a:rPr>
              <a:t>・</a:t>
            </a:r>
            <a:r>
              <a:rPr lang="en-US" altLang="ja-JP" sz="1727" b="1" dirty="0">
                <a:solidFill>
                  <a:schemeClr val="tx1"/>
                </a:solidFill>
                <a:latin typeface="Batang"/>
                <a:ea typeface="Batang"/>
              </a:rPr>
              <a:t>2</a:t>
            </a:r>
            <a:r>
              <a:rPr lang="ja-JP" altLang="en-US" sz="1727" b="1" dirty="0">
                <a:solidFill>
                  <a:schemeClr val="tx1"/>
                </a:solidFill>
                <a:latin typeface="Batang"/>
                <a:ea typeface="Batang"/>
              </a:rPr>
              <a:t>월 </a:t>
            </a:r>
            <a:r>
              <a:rPr lang="en-US" altLang="ja-JP" sz="1727" b="1" dirty="0">
                <a:solidFill>
                  <a:schemeClr val="tx1"/>
                </a:solidFill>
                <a:latin typeface="Batang"/>
                <a:ea typeface="Batang"/>
              </a:rPr>
              <a:t>24일</a:t>
            </a:r>
            <a:r>
              <a:rPr lang="ja-JP" altLang="en-US" sz="1727" b="1" dirty="0">
                <a:solidFill>
                  <a:schemeClr val="tx1"/>
                </a:solidFill>
                <a:latin typeface="Batang"/>
                <a:ea typeface="Batang"/>
              </a:rPr>
              <a:t> </a:t>
            </a:r>
            <a:r>
              <a:rPr lang="en-US" altLang="ko-KR" sz="1727" b="1" dirty="0">
                <a:solidFill>
                  <a:schemeClr val="tx1"/>
                </a:solidFill>
                <a:latin typeface="Batang"/>
                <a:ea typeface="Batang"/>
              </a:rPr>
              <a:t>(</a:t>
            </a:r>
            <a:r>
              <a:rPr lang="ko-KR" altLang="en-US" sz="1727" b="1" dirty="0">
                <a:solidFill>
                  <a:schemeClr val="tx1"/>
                </a:solidFill>
                <a:latin typeface="Batang"/>
                <a:ea typeface="Batang"/>
              </a:rPr>
              <a:t>금</a:t>
            </a:r>
            <a:r>
              <a:rPr lang="en-US" altLang="ko-KR" sz="1727" b="1" dirty="0">
                <a:solidFill>
                  <a:schemeClr val="tx1"/>
                </a:solidFill>
                <a:latin typeface="Batang"/>
                <a:ea typeface="Batang"/>
              </a:rPr>
              <a:t>)</a:t>
            </a:r>
            <a:r>
              <a:rPr lang="en-US" altLang="ja-JP" sz="1727" b="1" dirty="0" err="1">
                <a:solidFill>
                  <a:schemeClr val="tx1"/>
                </a:solidFill>
                <a:latin typeface="Batang"/>
                <a:ea typeface="Batang"/>
              </a:rPr>
              <a:t>까지</a:t>
            </a:r>
            <a:r>
              <a:rPr lang="en-US" altLang="ja-JP" sz="1295" b="1" dirty="0">
                <a:solidFill>
                  <a:schemeClr val="tx1"/>
                </a:solidFill>
                <a:latin typeface="Batang"/>
                <a:ea typeface="Batang"/>
              </a:rPr>
              <a:t> </a:t>
            </a:r>
            <a:r>
              <a:rPr lang="en-US" altLang="ja-JP" sz="1295" dirty="0">
                <a:solidFill>
                  <a:schemeClr val="tx1"/>
                </a:solidFill>
                <a:latin typeface="Batang"/>
                <a:ea typeface="Batang"/>
              </a:rPr>
              <a:t>이메일, 우편, FAX 중 한 가지 방법으로 보내주세요.</a:t>
            </a:r>
            <a:endParaRPr lang="en-US" altLang="ja-JP" sz="129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698"/>
              </a:lnSpc>
            </a:pPr>
            <a:r>
              <a:rPr lang="en-US" altLang="ja-JP" sz="1295" dirty="0">
                <a:solidFill>
                  <a:schemeClr val="tx1"/>
                </a:solidFill>
                <a:latin typeface="Batang"/>
                <a:ea typeface="Batang"/>
              </a:rPr>
              <a:t>【</a:t>
            </a:r>
            <a:r>
              <a:rPr lang="ja-JP" altLang="en-US" sz="1295" dirty="0">
                <a:solidFill>
                  <a:schemeClr val="tx1"/>
                </a:solidFill>
                <a:latin typeface="Batang"/>
                <a:ea typeface="Batang"/>
              </a:rPr>
              <a:t>보내는 곳</a:t>
            </a:r>
            <a:r>
              <a:rPr lang="en-US" altLang="ja-JP" sz="1295" dirty="0">
                <a:solidFill>
                  <a:schemeClr val="tx1"/>
                </a:solidFill>
                <a:latin typeface="Batang"/>
                <a:ea typeface="Batang"/>
              </a:rPr>
              <a:t>】</a:t>
            </a:r>
            <a:r>
              <a:rPr lang="ja-JP" altLang="en-US" sz="1295" dirty="0">
                <a:solidFill>
                  <a:schemeClr val="tx1"/>
                </a:solidFill>
                <a:latin typeface="Batang"/>
                <a:ea typeface="Batang"/>
              </a:rPr>
              <a:t>　</a:t>
            </a:r>
            <a:r>
              <a:rPr lang="ja-JP" altLang="en-US" sz="2159" b="1" dirty="0">
                <a:solidFill>
                  <a:schemeClr val="tx1"/>
                </a:solidFill>
                <a:latin typeface="Batang"/>
                <a:ea typeface="Batang"/>
              </a:rPr>
              <a:t>고치현 외국인 생활상담센터</a:t>
            </a:r>
            <a:endParaRPr lang="en-US" altLang="ja-JP" sz="2159" b="1" dirty="0">
              <a:solidFill>
                <a:schemeClr val="tx1"/>
              </a:solidFill>
              <a:latin typeface="Batang"/>
              <a:ea typeface="Batang"/>
            </a:endParaRPr>
          </a:p>
          <a:p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【</a:t>
            </a:r>
            <a:r>
              <a:rPr lang="ja-JP" altLang="en-US" sz="1133" dirty="0">
                <a:solidFill>
                  <a:schemeClr val="tx1"/>
                </a:solidFill>
                <a:latin typeface="Batang"/>
                <a:ea typeface="Batang"/>
              </a:rPr>
              <a:t>메      일</a:t>
            </a:r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】</a:t>
            </a:r>
            <a:r>
              <a:rPr lang="ja-JP" altLang="en-US" sz="1133" dirty="0">
                <a:solidFill>
                  <a:schemeClr val="tx1"/>
                </a:solidFill>
                <a:latin typeface="Batang"/>
                <a:ea typeface="Batang"/>
              </a:rPr>
              <a:t>　　</a:t>
            </a:r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consultation@kccfr.jp</a:t>
            </a:r>
            <a:r>
              <a:rPr lang="ja-JP" altLang="en-US" sz="1133" dirty="0">
                <a:solidFill>
                  <a:schemeClr val="tx1"/>
                </a:solidFill>
                <a:latin typeface="Batang"/>
                <a:ea typeface="Batang"/>
              </a:rPr>
              <a:t>　　</a:t>
            </a:r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【FAX】</a:t>
            </a:r>
            <a:r>
              <a:rPr lang="ja-JP" altLang="en-US" sz="1133" dirty="0">
                <a:solidFill>
                  <a:schemeClr val="tx1"/>
                </a:solidFill>
                <a:latin typeface="Batang"/>
                <a:ea typeface="Batang"/>
              </a:rPr>
              <a:t>　</a:t>
            </a:r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088-821-6441</a:t>
            </a:r>
            <a:endParaRPr sz="1943" dirty="0">
              <a:latin typeface="Batang"/>
              <a:ea typeface="Batang"/>
            </a:endParaRPr>
          </a:p>
          <a:p>
            <a:pPr>
              <a:lnSpc>
                <a:spcPct val="150000"/>
              </a:lnSpc>
            </a:pPr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【</a:t>
            </a:r>
            <a:r>
              <a:rPr lang="ja-JP" altLang="en-US" sz="1133" dirty="0">
                <a:solidFill>
                  <a:schemeClr val="tx1"/>
                </a:solidFill>
                <a:latin typeface="Batang"/>
                <a:ea typeface="Batang"/>
              </a:rPr>
              <a:t>우      편</a:t>
            </a:r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】</a:t>
            </a:r>
            <a:r>
              <a:rPr lang="ja-JP" altLang="en-US" sz="1133" dirty="0">
                <a:solidFill>
                  <a:schemeClr val="tx1"/>
                </a:solidFill>
                <a:latin typeface="Batang"/>
                <a:ea typeface="Batang"/>
              </a:rPr>
              <a:t>　　〒</a:t>
            </a:r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780-0870</a:t>
            </a:r>
            <a:r>
              <a:rPr lang="ja-JP" altLang="en-US" sz="1133" dirty="0">
                <a:solidFill>
                  <a:schemeClr val="tx1"/>
                </a:solidFill>
                <a:latin typeface="Batang"/>
                <a:ea typeface="Batang"/>
              </a:rPr>
              <a:t>　高知市本町</a:t>
            </a:r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4-1-37 1F</a:t>
            </a:r>
            <a:endParaRPr sz="1943" dirty="0">
              <a:latin typeface="Batang"/>
              <a:ea typeface="Batang"/>
            </a:endParaRPr>
          </a:p>
          <a:p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【문      의】   　TEL</a:t>
            </a:r>
            <a:r>
              <a:rPr lang="ja-JP" altLang="en-US" sz="1133" dirty="0">
                <a:solidFill>
                  <a:schemeClr val="tx1"/>
                </a:solidFill>
                <a:latin typeface="Batang"/>
                <a:ea typeface="Batang"/>
              </a:rPr>
              <a:t>：</a:t>
            </a:r>
            <a:r>
              <a:rPr lang="en-US" altLang="ja-JP" sz="1133" dirty="0">
                <a:solidFill>
                  <a:schemeClr val="tx1"/>
                </a:solidFill>
                <a:latin typeface="Batang"/>
                <a:ea typeface="Batang"/>
              </a:rPr>
              <a:t>088-821-6440</a:t>
            </a:r>
            <a:endParaRPr sz="1943" dirty="0">
              <a:latin typeface="Batang"/>
              <a:ea typeface="Batang"/>
            </a:endParaRPr>
          </a:p>
        </p:txBody>
      </p:sp>
      <p:sp>
        <p:nvSpPr>
          <p:cNvPr id="1195" name="正方形/長方形 3"/>
          <p:cNvSpPr/>
          <p:nvPr/>
        </p:nvSpPr>
        <p:spPr>
          <a:xfrm>
            <a:off x="89554" y="9563178"/>
            <a:ext cx="3918006" cy="40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971" dirty="0">
                <a:latin typeface="Batang"/>
                <a:ea typeface="Batang"/>
              </a:rPr>
              <a:t>■ 선착순입니다. 예약하신 분에게는 상담내용을 확인한 뒤 </a:t>
            </a:r>
            <a:endParaRPr lang="ja-JP" altLang="en-US" sz="1943" dirty="0">
              <a:latin typeface="Batang"/>
              <a:ea typeface="Batang"/>
            </a:endParaRPr>
          </a:p>
          <a:p>
            <a:pPr>
              <a:lnSpc>
                <a:spcPct val="110000"/>
              </a:lnSpc>
            </a:pPr>
            <a:r>
              <a:rPr lang="ja-JP" altLang="en-US" sz="971" dirty="0">
                <a:latin typeface="Batang"/>
                <a:ea typeface="Batang"/>
              </a:rPr>
              <a:t>   추후에 시간대 등을 연락드립니다.</a:t>
            </a:r>
            <a:endParaRPr lang="en-US" altLang="ja-JP" sz="971" dirty="0">
              <a:latin typeface="Batang"/>
              <a:ea typeface="Batang"/>
            </a:endParaRPr>
          </a:p>
        </p:txBody>
      </p:sp>
      <p:sp>
        <p:nvSpPr>
          <p:cNvPr id="1196" name="テキスト ボックス 7"/>
          <p:cNvSpPr txBox="1"/>
          <p:nvPr/>
        </p:nvSpPr>
        <p:spPr>
          <a:xfrm>
            <a:off x="78826" y="9950804"/>
            <a:ext cx="3918006" cy="391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1" dirty="0">
                <a:latin typeface="Batang"/>
                <a:ea typeface="Batang"/>
              </a:rPr>
              <a:t>■ 센터에는 주차장이 없습니다. 대중교통 또는 근처 유료주차장을 </a:t>
            </a:r>
            <a:endParaRPr lang="en-US" altLang="ja-JP" sz="971" dirty="0">
              <a:latin typeface="Batang"/>
              <a:ea typeface="Batang"/>
            </a:endParaRPr>
          </a:p>
          <a:p>
            <a:r>
              <a:rPr lang="ja-JP" altLang="en-US" sz="971" dirty="0">
                <a:latin typeface="Batang"/>
                <a:ea typeface="Batang"/>
              </a:rPr>
              <a:t>　 이용해주시기 바랍니다.　</a:t>
            </a:r>
            <a:r>
              <a:rPr lang="ja-JP" altLang="en-US" sz="97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ja-JP" sz="97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7" name="テキスト ボックス 8"/>
          <p:cNvSpPr txBox="1"/>
          <p:nvPr/>
        </p:nvSpPr>
        <p:spPr>
          <a:xfrm>
            <a:off x="273809" y="710472"/>
            <a:ext cx="1410964" cy="391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43" b="1" dirty="0">
                <a:latin typeface="Batang"/>
                <a:ea typeface="Batang"/>
              </a:rPr>
              <a:t>참가신청서</a:t>
            </a:r>
            <a:endParaRPr sz="1943" dirty="0">
              <a:latin typeface="Batang"/>
              <a:ea typeface="Batang"/>
            </a:endParaRPr>
          </a:p>
        </p:txBody>
      </p:sp>
      <p:grpSp>
        <p:nvGrpSpPr>
          <p:cNvPr id="1198" name="グループ化 1"/>
          <p:cNvGrpSpPr/>
          <p:nvPr/>
        </p:nvGrpSpPr>
        <p:grpSpPr>
          <a:xfrm>
            <a:off x="4305742" y="9651740"/>
            <a:ext cx="2992365" cy="699930"/>
            <a:chOff x="3915092" y="8730082"/>
            <a:chExt cx="2772436" cy="648487"/>
          </a:xfrm>
        </p:grpSpPr>
        <p:sp>
          <p:nvSpPr>
            <p:cNvPr id="1199" name="テキスト ボックス 5"/>
            <p:cNvSpPr txBox="1"/>
            <p:nvPr/>
          </p:nvSpPr>
          <p:spPr>
            <a:xfrm>
              <a:off x="3915092" y="8730082"/>
              <a:ext cx="1386218" cy="639224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just" hangingPunct="0"/>
              <a:r>
                <a:rPr lang="ja-JP" altLang="en-US" sz="971" dirty="0">
                  <a:latin typeface="Batang"/>
                  <a:ea typeface="Batang"/>
                </a:rPr>
                <a:t>코로나 확산 방지를 위해 손소독, 체온 측정, 마스크 착용에 협조해 주시기 바랍니다. </a:t>
              </a:r>
              <a:r>
                <a:rPr lang="ja-JP" altLang="en-US" sz="97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</a:p>
          </p:txBody>
        </p:sp>
        <p:pic>
          <p:nvPicPr>
            <p:cNvPr id="1200" name="図 14"/>
            <p:cNvPicPr>
              <a:picLocks noChangeAspect="1"/>
            </p:cNvPicPr>
            <p:nvPr/>
          </p:nvPicPr>
          <p:blipFill>
            <a:blip r:embed="rId3">
              <a:grayscl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01310" y="8735986"/>
              <a:ext cx="1386218" cy="642583"/>
            </a:xfrm>
            <a:prstGeom prst="rect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</p:pic>
      </p:grpSp>
      <p:sp>
        <p:nvSpPr>
          <p:cNvPr id="1201" name="四角形: 角を丸くする 9"/>
          <p:cNvSpPr/>
          <p:nvPr/>
        </p:nvSpPr>
        <p:spPr>
          <a:xfrm>
            <a:off x="211722" y="583157"/>
            <a:ext cx="1570896" cy="594613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43"/>
          </a:p>
        </p:txBody>
      </p:sp>
      <p:pic>
        <p:nvPicPr>
          <p:cNvPr id="1202" name="図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51784" y="1932409"/>
            <a:ext cx="1193317" cy="1030201"/>
          </a:xfrm>
          <a:prstGeom prst="rect">
            <a:avLst/>
          </a:prstGeom>
        </p:spPr>
      </p:pic>
      <p:sp>
        <p:nvSpPr>
          <p:cNvPr id="1203" name="テキスト ボックス 10"/>
          <p:cNvSpPr txBox="1"/>
          <p:nvPr/>
        </p:nvSpPr>
        <p:spPr>
          <a:xfrm>
            <a:off x="5359605" y="7670834"/>
            <a:ext cx="1986441" cy="225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63" dirty="0">
                <a:latin typeface="Batang"/>
                <a:ea typeface="Batang"/>
              </a:rPr>
              <a:t>＊일본인은 기입하지 않아도 됩니다.</a:t>
            </a:r>
            <a:endParaRPr sz="1943" dirty="0">
              <a:latin typeface="Batang"/>
              <a:ea typeface="Batang"/>
            </a:endParaRPr>
          </a:p>
        </p:txBody>
      </p:sp>
      <p:sp>
        <p:nvSpPr>
          <p:cNvPr id="1204" name="テキスト ボックス 20"/>
          <p:cNvSpPr txBox="1"/>
          <p:nvPr/>
        </p:nvSpPr>
        <p:spPr>
          <a:xfrm>
            <a:off x="1891774" y="1177678"/>
            <a:ext cx="5589076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11" b="1" dirty="0">
                <a:latin typeface="Batang"/>
                <a:ea typeface="Batang"/>
              </a:rPr>
              <a:t>【장소】고치현 외국인 생활상담센터(코코포레)</a:t>
            </a:r>
            <a:r>
              <a:rPr lang="en-US" altLang="ja-JP" sz="1511" b="1" dirty="0"/>
              <a:t>　　</a:t>
            </a:r>
            <a:r>
              <a:rPr lang="ja-JP" altLang="en-US" sz="1511" b="1" dirty="0"/>
              <a:t>　　　　　　　　　　　　　　</a:t>
            </a:r>
          </a:p>
        </p:txBody>
      </p:sp>
      <p:cxnSp>
        <p:nvCxnSpPr>
          <p:cNvPr id="1205" name="直線コネクタ 12"/>
          <p:cNvCxnSpPr>
            <a:cxnSpLocks/>
          </p:cNvCxnSpPr>
          <p:nvPr/>
        </p:nvCxnSpPr>
        <p:spPr>
          <a:xfrm>
            <a:off x="1970902" y="629420"/>
            <a:ext cx="4730544" cy="0"/>
          </a:xfrm>
          <a:prstGeom prst="line">
            <a:avLst/>
          </a:prstGeom>
          <a:ln w="95250" cap="sq" cmpd="thickThin">
            <a:solidFill>
              <a:schemeClr val="tx1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6" name="四角形 48"/>
          <p:cNvSpPr/>
          <p:nvPr/>
        </p:nvSpPr>
        <p:spPr>
          <a:xfrm>
            <a:off x="858229" y="188998"/>
            <a:ext cx="6851423" cy="8808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2590" b="1" dirty="0">
                <a:solidFill>
                  <a:schemeClr val="tx1"/>
                </a:solidFill>
                <a:latin typeface="Batang"/>
                <a:ea typeface="Batang"/>
              </a:rPr>
              <a:t>외국인을 위한 무료 법률 상담 주간</a:t>
            </a:r>
            <a:endParaRPr sz="1943" dirty="0">
              <a:latin typeface="Batang"/>
              <a:ea typeface="Batang"/>
            </a:endParaRPr>
          </a:p>
          <a:p>
            <a:pPr algn="ctr">
              <a:defRPr lang="ja-JP" altLang="en-US"/>
            </a:pPr>
            <a:endParaRPr lang="en-US" altLang="ja-JP" sz="863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863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727" b="1" dirty="0">
                <a:solidFill>
                  <a:schemeClr val="tx1"/>
                </a:solidFill>
                <a:latin typeface="Meiryo UI"/>
                <a:ea typeface="Meiryo UI"/>
              </a:rPr>
              <a:t>　　　　　　　</a:t>
            </a:r>
            <a:r>
              <a:rPr lang="en-US" altLang="ja-JP" sz="1619" b="1" dirty="0">
                <a:solidFill>
                  <a:schemeClr val="tx1"/>
                </a:solidFill>
                <a:latin typeface="Batang"/>
                <a:ea typeface="Batang"/>
              </a:rPr>
              <a:t>【일시】2023년 2월 27일(월)</a:t>
            </a:r>
            <a:r>
              <a:rPr lang="ja-JP" altLang="en-US" sz="1619" b="1" dirty="0">
                <a:solidFill>
                  <a:schemeClr val="tx1"/>
                </a:solidFill>
                <a:latin typeface="Batang"/>
                <a:ea typeface="Batang"/>
              </a:rPr>
              <a:t>～3월 </a:t>
            </a:r>
            <a:r>
              <a:rPr lang="en-US" altLang="ja-JP" sz="1619" b="1" dirty="0">
                <a:solidFill>
                  <a:schemeClr val="tx1"/>
                </a:solidFill>
                <a:latin typeface="Batang"/>
                <a:ea typeface="Batang"/>
              </a:rPr>
              <a:t>4</a:t>
            </a:r>
            <a:r>
              <a:rPr lang="ja-JP" altLang="en-US" sz="1619" b="1" dirty="0">
                <a:solidFill>
                  <a:schemeClr val="tx1"/>
                </a:solidFill>
                <a:latin typeface="Batang"/>
                <a:ea typeface="Batang"/>
              </a:rPr>
              <a:t>일(토)</a:t>
            </a:r>
            <a:r>
              <a:rPr lang="ja-JP" altLang="en-US" sz="1619" b="1" dirty="0">
                <a:solidFill>
                  <a:schemeClr val="tx1"/>
                </a:solidFill>
                <a:latin typeface="Meiryo UI"/>
                <a:ea typeface="Meiryo UI"/>
              </a:rPr>
              <a:t> </a:t>
            </a:r>
            <a:endParaRPr lang="en-US" altLang="ja-JP" sz="1619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378017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320</Words>
  <Application>Microsoft Office PowerPoint</Application>
  <PresentationFormat>ユーザー設定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Batang</vt:lpstr>
      <vt:lpstr>BIZ UDPゴシック</vt:lpstr>
      <vt:lpstr>HGP明朝E</vt:lpstr>
      <vt:lpstr>HGP明朝L</vt:lpstr>
      <vt:lpstr>Meiryo UI</vt:lpstr>
      <vt:lpstr>ＭＳ 明朝</vt:lpstr>
      <vt:lpstr>メイリオ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user2</dc:creator>
  <cp:lastModifiedBy>user2</cp:lastModifiedBy>
  <cp:revision>16</cp:revision>
  <cp:lastPrinted>2022-12-19T02:31:55Z</cp:lastPrinted>
  <dcterms:created xsi:type="dcterms:W3CDTF">2015-09-30T04:21:25Z</dcterms:created>
  <dcterms:modified xsi:type="dcterms:W3CDTF">2023-01-12T06:21:57Z</dcterms:modified>
</cp:coreProperties>
</file>