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4" r:id="rId2"/>
  </p:sldIdLst>
  <p:sldSz cx="7556500" cy="10693400"/>
  <p:notesSz cx="6799263" cy="9929813"/>
  <p:embeddedFontLst>
    <p:embeddedFont>
      <p:font typeface="マメロン Bold" panose="020B0600070205080204" charset="-128"/>
      <p:regular r:id="rId4"/>
    </p:embeddedFont>
    <p:embeddedFont>
      <p:font typeface="BIZ UDPゴシック" panose="020B0400000000000000" pitchFamily="50" charset="-128"/>
      <p:regular r:id="rId5"/>
      <p:bold r:id="rId6"/>
    </p:embeddedFont>
    <p:embeddedFont>
      <p:font typeface="Meiryo UI" panose="020B0604030504040204" pitchFamily="50" charset="-128"/>
      <p:regular r:id="rId7"/>
      <p:bold r:id="rId8"/>
      <p:italic r:id="rId9"/>
      <p:boldItalic r:id="rId10"/>
    </p:embeddedFont>
    <p:embeddedFont>
      <p:font typeface="Tahoma" panose="020B0604030504040204" pitchFamily="34" charset="0"/>
      <p:regular r:id="rId11"/>
      <p:bold r:id="rId12"/>
    </p:embeddedFont>
    <p:embeddedFont>
      <p:font typeface="游ゴシック" panose="020B0400000000000000" pitchFamily="50" charset="-128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18" d="100"/>
          <a:sy n="118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4818D-2ECE-4D1C-9479-609CB2736177}" type="datetimeFigureOut">
              <a:rPr kumimoji="1" lang="ja-JP" altLang="en-US" smtClean="0"/>
              <a:t>2025/1/20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9F7B7-69F9-486F-8948-77190D09B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94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四角形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637898"/>
              </p:ext>
            </p:extLst>
          </p:nvPr>
        </p:nvGraphicFramePr>
        <p:xfrm>
          <a:off x="209606" y="3256863"/>
          <a:ext cx="3315018" cy="3583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371">
                <a:tc>
                  <a:txBody>
                    <a:bodyPr/>
                    <a:lstStyle/>
                    <a:p>
                      <a:pPr algn="ctr"/>
                      <a:r>
                        <a:rPr lang="vi-VN" altLang="ja-JP" sz="1400" dirty="0">
                          <a:latin typeface="+mn-lt"/>
                          <a:ea typeface="BIZ UDPゴシック" panose="020B0400000000000000" pitchFamily="50" charset="-128"/>
                        </a:rPr>
                        <a:t>Hãy điền nội dung cần tư vấn</a:t>
                      </a:r>
                      <a:endParaRPr lang="ja-JP" altLang="en-US" sz="1400" dirty="0">
                        <a:latin typeface="+mn-lt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154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200" dirty="0">
                        <a:latin typeface="ＭＳ 明朝"/>
                        <a:ea typeface="ＭＳ 明朝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34" name="四角形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695673"/>
              </p:ext>
            </p:extLst>
          </p:nvPr>
        </p:nvGraphicFramePr>
        <p:xfrm>
          <a:off x="3524624" y="3259810"/>
          <a:ext cx="3855952" cy="3586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2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3658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vi-VN" altLang="ja-JP" sz="1100">
                          <a:latin typeface="+mn-lt"/>
                          <a:ea typeface="BIZ UDPゴシック" panose="020B0400000000000000" pitchFamily="50" charset="-128"/>
                        </a:rPr>
                        <a:t>Đăng ký </a:t>
                      </a:r>
                      <a:r>
                        <a:rPr kumimoji="1" lang="vi-VN" altLang="ja-JP" sz="1100" dirty="0">
                          <a:latin typeface="+mn-lt"/>
                          <a:ea typeface="BIZ UDPゴシック" panose="020B0400000000000000" pitchFamily="50" charset="-128"/>
                        </a:rPr>
                        <a:t>thời gian tư vấn (Tư vấn 1 lần, thời gian tư vấn khoảng 50 phút)</a:t>
                      </a:r>
                      <a:endParaRPr kumimoji="1" lang="en-US" altLang="ja-JP" sz="1100" dirty="0">
                        <a:latin typeface="+mn-lt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【</a:t>
                      </a:r>
                      <a:r>
                        <a:rPr kumimoji="1" lang="vi-VN" altLang="ja-JP" sz="900" dirty="0">
                          <a:latin typeface="+mn-lt"/>
                          <a:ea typeface="Meiryo UI"/>
                          <a:cs typeface="Arial" panose="020B0604020202020204" pitchFamily="34" charset="0"/>
                        </a:rPr>
                        <a:t>Buổi sáng</a:t>
                      </a:r>
                      <a:r>
                        <a:rPr kumimoji="1" lang="ja-JP" altLang="en-US" sz="9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＝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9:00-12:00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、</a:t>
                      </a:r>
                      <a:r>
                        <a:rPr kumimoji="1" lang="vi-VN" altLang="ja-JP" sz="900" dirty="0">
                          <a:latin typeface="+mn-lt"/>
                          <a:ea typeface="Meiryo UI"/>
                          <a:cs typeface="Arial" panose="020B0604020202020204" pitchFamily="34" charset="0"/>
                        </a:rPr>
                        <a:t>Buổi chiều 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＝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13:30-16:30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、</a:t>
                      </a:r>
                      <a:r>
                        <a:rPr kumimoji="1" lang="vi-VN" altLang="ja-JP" sz="900" dirty="0">
                          <a:latin typeface="+mn-lt"/>
                          <a:ea typeface="Meiryo UI"/>
                          <a:cs typeface="Arial" panose="020B0604020202020204" pitchFamily="34" charset="0"/>
                        </a:rPr>
                        <a:t>Cả ngày</a:t>
                      </a:r>
                      <a:r>
                        <a:rPr kumimoji="1" lang="ja-JP" altLang="en-US" sz="900" dirty="0">
                          <a:latin typeface="Meiryo UI"/>
                          <a:ea typeface="Meiryo UI"/>
                        </a:rPr>
                        <a:t>＝</a:t>
                      </a:r>
                      <a:r>
                        <a:rPr kumimoji="1" lang="en-US" altLang="ja-JP" sz="900" dirty="0">
                          <a:latin typeface="Meiryo UI"/>
                          <a:ea typeface="Meiryo UI"/>
                        </a:rPr>
                        <a:t>9:00-16:30】</a:t>
                      </a:r>
                      <a:endParaRPr kumimoji="1" lang="ja-JP" altLang="en-US" sz="9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1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err="1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ngày</a:t>
                      </a:r>
                      <a:r>
                        <a:rPr kumimoji="1" lang="en-US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vi-VN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25/</a:t>
                      </a:r>
                      <a:r>
                        <a:rPr kumimoji="1" lang="en-US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2</a:t>
                      </a:r>
                      <a:endParaRPr kumimoji="1" lang="vi-VN" altLang="ja-JP" sz="1050" dirty="0">
                        <a:latin typeface="Arial" panose="020B0604020202020204" pitchFamily="34" charset="0"/>
                        <a:ea typeface="Meiryo UI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vi-VN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thứ ba</a:t>
                      </a:r>
                      <a:r>
                        <a:rPr kumimoji="1" lang="ja-JP" altLang="en-US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□ </a:t>
                      </a:r>
                      <a:r>
                        <a:rPr kumimoji="1" lang="vi-VN" altLang="ja-JP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Buổi sáng</a:t>
                      </a: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　□ </a:t>
                      </a:r>
                      <a:r>
                        <a:rPr kumimoji="1" lang="vi-VN" altLang="ja-JP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Buổi chiều </a:t>
                      </a: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□ </a:t>
                      </a:r>
                      <a:r>
                        <a:rPr kumimoji="1" lang="vi-VN" altLang="ja-JP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Cả ngày</a:t>
                      </a:r>
                      <a:endParaRPr kumimoji="1" lang="ja-JP" altLang="en-US" sz="1100" dirty="0">
                        <a:latin typeface="Arial" panose="020B0604020202020204" pitchFamily="34" charset="0"/>
                        <a:ea typeface="Meiryo UI"/>
                        <a:cs typeface="Arial" panose="020B0604020202020204" pitchFamily="34" charset="0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1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err="1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ngày</a:t>
                      </a:r>
                      <a:r>
                        <a:rPr kumimoji="1" lang="en-US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vi-VN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26/</a:t>
                      </a:r>
                      <a:r>
                        <a:rPr kumimoji="1" lang="en-US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2</a:t>
                      </a:r>
                      <a:endParaRPr kumimoji="1" lang="vi-VN" altLang="ja-JP" sz="1050" dirty="0">
                        <a:latin typeface="Arial" panose="020B0604020202020204" pitchFamily="34" charset="0"/>
                        <a:ea typeface="Meiryo UI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vi-VN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thứ tư</a:t>
                      </a:r>
                      <a:r>
                        <a:rPr kumimoji="1" lang="ja-JP" altLang="en-US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□ </a:t>
                      </a:r>
                      <a:r>
                        <a:rPr kumimoji="1" lang="vi-VN" altLang="ja-JP" sz="1100" dirty="0">
                          <a:latin typeface="+mn-lt"/>
                          <a:ea typeface="Meiryo UI"/>
                          <a:cs typeface="Arial" panose="020B0604020202020204" pitchFamily="34" charset="0"/>
                        </a:rPr>
                        <a:t>Buổi sáng</a:t>
                      </a: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　□ </a:t>
                      </a:r>
                      <a:r>
                        <a:rPr kumimoji="1" lang="vi-VN" altLang="ja-JP" sz="1100" dirty="0">
                          <a:latin typeface="+mn-lt"/>
                          <a:ea typeface="Meiryo UI"/>
                          <a:cs typeface="Arial" panose="020B0604020202020204" pitchFamily="34" charset="0"/>
                        </a:rPr>
                        <a:t>Buổi chiều </a:t>
                      </a: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□ </a:t>
                      </a:r>
                      <a:r>
                        <a:rPr kumimoji="1" lang="vi-VN" altLang="ja-JP" sz="1100" dirty="0">
                          <a:latin typeface="+mn-lt"/>
                          <a:ea typeface="Meiryo UI"/>
                          <a:cs typeface="Arial" panose="020B0604020202020204" pitchFamily="34" charset="0"/>
                        </a:rPr>
                        <a:t>Cả ngày</a:t>
                      </a:r>
                      <a:endParaRPr kumimoji="1" lang="ja-JP" altLang="en-US" sz="1100" dirty="0">
                        <a:latin typeface="Arial" panose="020B0604020202020204" pitchFamily="34" charset="0"/>
                        <a:ea typeface="Meiryo UI"/>
                        <a:cs typeface="Arial" panose="020B0604020202020204" pitchFamily="34" charset="0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50066085"/>
                  </a:ext>
                </a:extLst>
              </a:tr>
              <a:tr h="4181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err="1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ngày</a:t>
                      </a:r>
                      <a:r>
                        <a:rPr kumimoji="1" lang="en-US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vi-VN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27/</a:t>
                      </a:r>
                      <a:r>
                        <a:rPr kumimoji="1" lang="en-US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2</a:t>
                      </a:r>
                      <a:endParaRPr kumimoji="1" lang="vi-VN" altLang="ja-JP" sz="1050" dirty="0">
                        <a:latin typeface="Arial" panose="020B0604020202020204" pitchFamily="34" charset="0"/>
                        <a:ea typeface="Meiryo UI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vi-VN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thứ năm</a:t>
                      </a:r>
                      <a:r>
                        <a:rPr kumimoji="1" lang="ja-JP" altLang="en-US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□ </a:t>
                      </a:r>
                      <a:r>
                        <a:rPr kumimoji="1" lang="vi-VN" altLang="ja-JP" sz="1100" dirty="0">
                          <a:latin typeface="+mn-lt"/>
                          <a:ea typeface="Meiryo UI"/>
                          <a:cs typeface="Arial" panose="020B0604020202020204" pitchFamily="34" charset="0"/>
                        </a:rPr>
                        <a:t>Buổi sáng</a:t>
                      </a: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　□ </a:t>
                      </a:r>
                      <a:r>
                        <a:rPr kumimoji="1" lang="vi-VN" altLang="ja-JP" sz="1100" dirty="0">
                          <a:latin typeface="+mn-lt"/>
                          <a:ea typeface="Meiryo UI"/>
                          <a:cs typeface="Arial" panose="020B0604020202020204" pitchFamily="34" charset="0"/>
                        </a:rPr>
                        <a:t>Buổi chiều </a:t>
                      </a: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□ </a:t>
                      </a:r>
                      <a:r>
                        <a:rPr kumimoji="1" lang="vi-VN" altLang="ja-JP" sz="1100" dirty="0">
                          <a:latin typeface="+mn-lt"/>
                          <a:ea typeface="Meiryo UI"/>
                          <a:cs typeface="Arial" panose="020B0604020202020204" pitchFamily="34" charset="0"/>
                        </a:rPr>
                        <a:t>Cả ngày</a:t>
                      </a:r>
                      <a:endParaRPr kumimoji="1" lang="ja-JP" altLang="en-US" sz="1100" dirty="0">
                        <a:latin typeface="Arial" panose="020B0604020202020204" pitchFamily="34" charset="0"/>
                        <a:ea typeface="Meiryo UI"/>
                        <a:cs typeface="Arial" panose="020B0604020202020204" pitchFamily="34" charset="0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65976815"/>
                  </a:ext>
                </a:extLst>
              </a:tr>
              <a:tr h="4181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err="1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ngày</a:t>
                      </a:r>
                      <a:r>
                        <a:rPr kumimoji="1" lang="en-US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vi-VN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28/</a:t>
                      </a:r>
                      <a:r>
                        <a:rPr kumimoji="1" lang="en-US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2</a:t>
                      </a:r>
                      <a:endParaRPr kumimoji="1" lang="vi-VN" altLang="ja-JP" sz="1050" dirty="0">
                        <a:latin typeface="Arial" panose="020B0604020202020204" pitchFamily="34" charset="0"/>
                        <a:ea typeface="Meiryo UI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vi-VN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thứ sáu</a:t>
                      </a:r>
                      <a:r>
                        <a:rPr kumimoji="1" lang="ja-JP" altLang="en-US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□ </a:t>
                      </a:r>
                      <a:r>
                        <a:rPr kumimoji="1" lang="vi-VN" altLang="ja-JP" sz="1100" dirty="0">
                          <a:latin typeface="+mn-lt"/>
                          <a:ea typeface="Meiryo UI"/>
                          <a:cs typeface="Arial" panose="020B0604020202020204" pitchFamily="34" charset="0"/>
                        </a:rPr>
                        <a:t>Buổi sáng</a:t>
                      </a: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　□ </a:t>
                      </a:r>
                      <a:r>
                        <a:rPr kumimoji="1" lang="vi-VN" altLang="ja-JP" sz="1100" dirty="0">
                          <a:latin typeface="+mn-lt"/>
                          <a:ea typeface="Meiryo UI"/>
                          <a:cs typeface="Arial" panose="020B0604020202020204" pitchFamily="34" charset="0"/>
                        </a:rPr>
                        <a:t>Buổi chiều </a:t>
                      </a: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□ </a:t>
                      </a:r>
                      <a:r>
                        <a:rPr kumimoji="1" lang="vi-VN" altLang="ja-JP" sz="1100" dirty="0">
                          <a:latin typeface="+mn-lt"/>
                          <a:ea typeface="Meiryo UI"/>
                          <a:cs typeface="Arial" panose="020B0604020202020204" pitchFamily="34" charset="0"/>
                        </a:rPr>
                        <a:t>Cả ngày</a:t>
                      </a:r>
                      <a:endParaRPr kumimoji="1" lang="ja-JP" altLang="en-US" sz="1100" dirty="0">
                        <a:latin typeface="Arial" panose="020B0604020202020204" pitchFamily="34" charset="0"/>
                        <a:ea typeface="Meiryo UI"/>
                        <a:cs typeface="Arial" panose="020B0604020202020204" pitchFamily="34" charset="0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4237939149"/>
                  </a:ext>
                </a:extLst>
              </a:tr>
              <a:tr h="4181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err="1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ngày</a:t>
                      </a:r>
                      <a:r>
                        <a:rPr kumimoji="1" lang="en-US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vi-VN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1/3</a:t>
                      </a:r>
                    </a:p>
                    <a:p>
                      <a:pPr algn="ctr"/>
                      <a:r>
                        <a:rPr kumimoji="1" lang="ja-JP" altLang="en-US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vi-VN" altLang="ja-JP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thứ bảy</a:t>
                      </a:r>
                      <a:r>
                        <a:rPr kumimoji="1" lang="ja-JP" altLang="en-US" sz="105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□ </a:t>
                      </a:r>
                      <a:r>
                        <a:rPr kumimoji="1" lang="vi-VN" altLang="ja-JP" sz="1100" dirty="0">
                          <a:latin typeface="+mn-lt"/>
                          <a:ea typeface="Meiryo UI"/>
                          <a:cs typeface="Arial" panose="020B0604020202020204" pitchFamily="34" charset="0"/>
                        </a:rPr>
                        <a:t>Buổi sáng</a:t>
                      </a: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　□ </a:t>
                      </a:r>
                      <a:r>
                        <a:rPr kumimoji="1" lang="vi-VN" altLang="ja-JP" sz="1100" dirty="0">
                          <a:latin typeface="+mn-lt"/>
                          <a:ea typeface="Meiryo UI"/>
                          <a:cs typeface="Arial" panose="020B0604020202020204" pitchFamily="34" charset="0"/>
                        </a:rPr>
                        <a:t>Buổi chiều </a:t>
                      </a:r>
                      <a:r>
                        <a:rPr kumimoji="1" lang="ja-JP" altLang="en-US" sz="11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□ </a:t>
                      </a:r>
                      <a:r>
                        <a:rPr kumimoji="1" lang="vi-VN" altLang="ja-JP" sz="1100" dirty="0">
                          <a:latin typeface="+mn-lt"/>
                          <a:ea typeface="Meiryo UI"/>
                          <a:cs typeface="Arial" panose="020B0604020202020204" pitchFamily="34" charset="0"/>
                        </a:rPr>
                        <a:t>Cả ngày</a:t>
                      </a:r>
                      <a:endParaRPr kumimoji="1" lang="ja-JP" altLang="en-US" sz="1100" dirty="0">
                        <a:latin typeface="Arial" panose="020B0604020202020204" pitchFamily="34" charset="0"/>
                        <a:ea typeface="Meiryo UI"/>
                        <a:cs typeface="Arial" panose="020B0604020202020204" pitchFamily="34" charset="0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321">
                <a:tc gridSpan="2"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　</a:t>
                      </a:r>
                      <a:r>
                        <a:rPr kumimoji="1" lang="vi-VN" altLang="ja-JP" sz="1100" dirty="0">
                          <a:latin typeface="+mn-lt"/>
                          <a:ea typeface="Meiryo UI"/>
                        </a:rPr>
                        <a:t>Bất cứ lúc nào</a:t>
                      </a:r>
                      <a:endParaRPr kumimoji="1" lang="en-US" altLang="ja-JP" sz="1100" dirty="0">
                        <a:latin typeface="+mn-lt"/>
                        <a:ea typeface="Meiryo UI"/>
                      </a:endParaRPr>
                    </a:p>
                    <a:p>
                      <a:pPr algn="l">
                        <a:lnSpc>
                          <a:spcPts val="1500"/>
                        </a:lnSpc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　</a:t>
                      </a:r>
                      <a:r>
                        <a:rPr kumimoji="1" lang="vi-VN" altLang="ja-JP" sz="1100" dirty="0">
                          <a:latin typeface="+mn-lt"/>
                          <a:ea typeface="Meiryo UI"/>
                        </a:rPr>
                        <a:t>Khác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（　　　　　　　　　　　　　　　　　　　　　　　　　）</a:t>
                      </a:r>
                      <a:endParaRPr kumimoji="1" lang="en-US" altLang="ja-JP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35" name="四角形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185137"/>
              </p:ext>
            </p:extLst>
          </p:nvPr>
        </p:nvGraphicFramePr>
        <p:xfrm>
          <a:off x="209606" y="6850904"/>
          <a:ext cx="7170969" cy="2426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vi-VN" altLang="ja-JP" sz="1200" dirty="0">
                          <a:latin typeface="+mn-lt"/>
                          <a:ea typeface="BIZ UDPゴシック" panose="020B0400000000000000" pitchFamily="50" charset="-128"/>
                        </a:rPr>
                        <a:t>Tên</a:t>
                      </a:r>
                      <a:endParaRPr kumimoji="1" lang="ja-JP" altLang="en-US" sz="1200" dirty="0">
                        <a:latin typeface="+mn-lt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lt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vi-VN" altLang="ja-JP" sz="1200" dirty="0">
                          <a:latin typeface="+mn-lt"/>
                          <a:ea typeface="BIZ UDPゴシック" panose="020B0400000000000000" pitchFamily="50" charset="-128"/>
                        </a:rPr>
                        <a:t>Địa chỉ</a:t>
                      </a:r>
                      <a:endParaRPr kumimoji="1" lang="ja-JP" altLang="en-US" sz="1200" dirty="0">
                        <a:latin typeface="+mn-lt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lt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vi-VN" altLang="ja-JP" sz="1200" dirty="0">
                          <a:latin typeface="+mn-lt"/>
                          <a:ea typeface="BIZ UDPゴシック" panose="020B0400000000000000" pitchFamily="50" charset="-128"/>
                        </a:rPr>
                        <a:t>Tư cách lưu trú</a:t>
                      </a:r>
                      <a:endParaRPr kumimoji="1" lang="ja-JP" altLang="en-US" sz="1200" dirty="0">
                        <a:latin typeface="+mn-lt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lt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369">
                <a:tc>
                  <a:txBody>
                    <a:bodyPr/>
                    <a:lstStyle/>
                    <a:p>
                      <a:pPr algn="ctr"/>
                      <a:r>
                        <a:rPr kumimoji="1" lang="vi-VN" altLang="ja-JP" sz="1200" dirty="0">
                          <a:latin typeface="+mn-lt"/>
                          <a:ea typeface="BIZ UDPゴシック" panose="020B0400000000000000" pitchFamily="50" charset="-128"/>
                        </a:rPr>
                        <a:t>Ngôn ngữ</a:t>
                      </a:r>
                      <a:endParaRPr kumimoji="1" lang="ja-JP" altLang="en-US" sz="1200" dirty="0">
                        <a:latin typeface="+mn-lt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dirty="0">
                          <a:latin typeface="+mn-lt"/>
                          <a:ea typeface="Meiryo UI"/>
                        </a:rPr>
                        <a:t>□　</a:t>
                      </a:r>
                      <a:r>
                        <a:rPr kumimoji="1" lang="vi-VN" altLang="ja-JP" sz="1200" dirty="0">
                          <a:latin typeface="+mn-lt"/>
                          <a:ea typeface="Meiryo UI"/>
                        </a:rPr>
                        <a:t>Tiếng Nhật</a:t>
                      </a:r>
                      <a:r>
                        <a:rPr kumimoji="1" lang="ja-JP" altLang="en-US" sz="1200" dirty="0">
                          <a:latin typeface="+mn-lt"/>
                          <a:ea typeface="Meiryo UI"/>
                        </a:rPr>
                        <a:t> 　　　□　</a:t>
                      </a:r>
                      <a:r>
                        <a:rPr kumimoji="1" lang="vi-VN" altLang="ja-JP" sz="1200" dirty="0">
                          <a:latin typeface="+mn-lt"/>
                          <a:ea typeface="Meiryo UI"/>
                        </a:rPr>
                        <a:t>Tiếng Anh</a:t>
                      </a:r>
                      <a:r>
                        <a:rPr kumimoji="1" lang="ja-JP" altLang="en-US" sz="1200" dirty="0">
                          <a:latin typeface="+mn-lt"/>
                          <a:ea typeface="Meiryo UI"/>
                        </a:rPr>
                        <a:t>　　　□　</a:t>
                      </a:r>
                      <a:r>
                        <a:rPr kumimoji="1" lang="vi-VN" altLang="ja-JP" sz="1200" dirty="0">
                          <a:latin typeface="+mn-lt"/>
                          <a:ea typeface="Meiryo UI"/>
                        </a:rPr>
                        <a:t>Tiếng Trung</a:t>
                      </a:r>
                      <a:r>
                        <a:rPr kumimoji="1" lang="ja-JP" altLang="en-US" sz="1200" dirty="0">
                          <a:latin typeface="+mn-lt"/>
                          <a:ea typeface="Meiryo UI"/>
                        </a:rPr>
                        <a:t>　　　　□　</a:t>
                      </a:r>
                      <a:r>
                        <a:rPr kumimoji="1" lang="en-US" altLang="ja-JP" sz="1200" dirty="0" err="1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Tiếng</a:t>
                      </a:r>
                      <a:r>
                        <a:rPr kumimoji="1" lang="en-US" altLang="ja-JP" sz="12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dirty="0" err="1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Việt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　</a:t>
                      </a:r>
                      <a:endParaRPr kumimoji="1" lang="en-US" altLang="ja-JP" sz="1200" dirty="0">
                        <a:latin typeface="Arial" panose="020B0604020202020204" pitchFamily="34" charset="0"/>
                        <a:ea typeface="Meiryo U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+mn-lt"/>
                          <a:ea typeface="UD デジタル 教科書体 N-R" panose="02020400000000000000" pitchFamily="17" charset="-128"/>
                          <a:cs typeface="Arial" panose="020B0604020202020204" pitchFamily="34" charset="0"/>
                        </a:rPr>
                        <a:t>□　</a:t>
                      </a:r>
                      <a:r>
                        <a:rPr kumimoji="1" lang="vi-VN" altLang="ja-JP" sz="1200" dirty="0">
                          <a:latin typeface="+mn-lt"/>
                          <a:ea typeface="UD デジタル 教科書体 N-R" panose="02020400000000000000" pitchFamily="17" charset="-128"/>
                          <a:cs typeface="Arial" panose="020B0604020202020204" pitchFamily="34" charset="0"/>
                        </a:rPr>
                        <a:t>Khác</a:t>
                      </a:r>
                      <a:r>
                        <a:rPr kumimoji="1" lang="ja-JP" altLang="en-US" sz="1200" dirty="0">
                          <a:latin typeface="+mn-lt"/>
                          <a:ea typeface="Meiryo UI"/>
                        </a:rPr>
                        <a:t>（　　　　　　　　　　）</a:t>
                      </a: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87302"/>
                  </a:ext>
                </a:extLst>
              </a:tr>
              <a:tr h="348919">
                <a:tc>
                  <a:txBody>
                    <a:bodyPr/>
                    <a:lstStyle/>
                    <a:p>
                      <a:pPr algn="ctr"/>
                      <a:r>
                        <a:rPr kumimoji="1" lang="vi-VN" altLang="ja-JP" sz="1200" dirty="0">
                          <a:latin typeface="+mn-lt"/>
                          <a:ea typeface="BIZ UDPゴシック" panose="020B0400000000000000" pitchFamily="50" charset="-128"/>
                        </a:rPr>
                        <a:t>Điện thoại</a:t>
                      </a:r>
                      <a:endParaRPr kumimoji="1" lang="ja-JP" altLang="en-US" sz="1200" dirty="0">
                        <a:latin typeface="+mn-lt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+mn-lt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63701"/>
                  </a:ext>
                </a:extLst>
              </a:tr>
              <a:tr h="3322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+mn-lt"/>
                          <a:ea typeface="Meiryo UI"/>
                        </a:rPr>
                        <a:t>E-mail</a:t>
                      </a:r>
                      <a:endParaRPr kumimoji="1" lang="ja-JP" altLang="en-US" sz="1200" dirty="0">
                        <a:latin typeface="+mn-lt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+mn-lt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3" name="直線 36"/>
          <p:cNvSpPr/>
          <p:nvPr/>
        </p:nvSpPr>
        <p:spPr>
          <a:xfrm>
            <a:off x="259457" y="1510094"/>
            <a:ext cx="7037586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ja-JP" altLang="en-US" sz="1943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6B57207-E8FF-4D17-8361-9A20C641CB3B}"/>
              </a:ext>
            </a:extLst>
          </p:cNvPr>
          <p:cNvSpPr/>
          <p:nvPr/>
        </p:nvSpPr>
        <p:spPr>
          <a:xfrm>
            <a:off x="3774603" y="8209059"/>
            <a:ext cx="3429001" cy="39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972" dirty="0">
                <a:solidFill>
                  <a:prstClr val="black"/>
                </a:solidFill>
                <a:latin typeface="Tahoma" panose="020B0604030504040204" pitchFamily="34" charset="0"/>
                <a:ea typeface="Meiryo UI"/>
                <a:cs typeface="Tahoma" panose="020B0604030504040204" pitchFamily="34" charset="0"/>
              </a:rPr>
              <a:t>*</a:t>
            </a:r>
            <a:r>
              <a:rPr lang="vi-VN" altLang="ja-JP" sz="972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 vấn bằng ngôn ngữ khác có thể sử dụng dịch vụ phiên dịch qua điện thoại</a:t>
            </a:r>
            <a:endParaRPr lang="ja-JP" altLang="en-US" sz="972" dirty="0">
              <a:solidFill>
                <a:prstClr val="black"/>
              </a:solidFill>
              <a:latin typeface="Tahoma" panose="020B0604030504040204" pitchFamily="34" charset="0"/>
              <a:ea typeface="Meiryo UI"/>
              <a:cs typeface="Tahoma" panose="020B060403050404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58932-C934-46B8-8569-0C9432178E34}"/>
              </a:ext>
            </a:extLst>
          </p:cNvPr>
          <p:cNvSpPr/>
          <p:nvPr/>
        </p:nvSpPr>
        <p:spPr>
          <a:xfrm>
            <a:off x="197733" y="1600546"/>
            <a:ext cx="7182842" cy="1583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altLang="ja-JP" sz="1295" dirty="0">
                <a:solidFill>
                  <a:schemeClr val="tx1"/>
                </a:solidFill>
                <a:ea typeface="Meiryo UI" panose="020B0604030504040204" pitchFamily="50" charset="-128"/>
              </a:rPr>
              <a:t>Hãy gửi đơn đăng ký cho chúng tôi qua e-</a:t>
            </a:r>
            <a:r>
              <a:rPr lang="vi-VN" altLang="ja-JP" sz="1295" dirty="0" err="1">
                <a:solidFill>
                  <a:schemeClr val="tx1"/>
                </a:solidFill>
                <a:ea typeface="Meiryo UI" panose="020B0604030504040204" pitchFamily="50" charset="-128"/>
              </a:rPr>
              <a:t>mail</a:t>
            </a:r>
            <a:r>
              <a:rPr lang="vi-VN" altLang="ja-JP" sz="1295" dirty="0">
                <a:solidFill>
                  <a:schemeClr val="tx1"/>
                </a:solidFill>
                <a:ea typeface="Meiryo UI" panose="020B0604030504040204" pitchFamily="50" charset="-128"/>
              </a:rPr>
              <a:t>, </a:t>
            </a:r>
            <a:r>
              <a:rPr lang="vi-VN" altLang="ja-JP" sz="1295" dirty="0" err="1">
                <a:solidFill>
                  <a:schemeClr val="tx1"/>
                </a:solidFill>
                <a:ea typeface="Meiryo UI" panose="020B0604030504040204" pitchFamily="50" charset="-128"/>
              </a:rPr>
              <a:t>Fax</a:t>
            </a:r>
            <a:r>
              <a:rPr lang="vi-VN" altLang="ja-JP" sz="1295" dirty="0">
                <a:solidFill>
                  <a:schemeClr val="tx1"/>
                </a:solidFill>
                <a:ea typeface="Meiryo UI" panose="020B0604030504040204" pitchFamily="50" charset="-128"/>
              </a:rPr>
              <a:t> hoặc bưu điện trước </a:t>
            </a:r>
          </a:p>
          <a:p>
            <a:pPr algn="ctr">
              <a:lnSpc>
                <a:spcPct val="150000"/>
              </a:lnSpc>
            </a:pPr>
            <a:r>
              <a:rPr lang="vi-VN" altLang="ja-JP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20/2 (THỨ NĂM)</a:t>
            </a:r>
            <a:endParaRPr lang="en-US" altLang="ja-JP" sz="16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vi-VN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Địa chỉ</a:t>
            </a:r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vi-VN" altLang="ja-JP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Trung tâm tư vấn cuộc sống cho người nước ngoài ở tỉnh </a:t>
            </a:r>
            <a:r>
              <a:rPr lang="vi-VN" altLang="ja-JP" sz="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Kochi</a:t>
            </a:r>
            <a:r>
              <a:rPr lang="vi-VN" altLang="ja-JP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vi-VN" altLang="ja-JP" sz="1295" dirty="0">
                <a:solidFill>
                  <a:schemeClr val="tx1"/>
                </a:solidFill>
                <a:ea typeface="Meiryo UI" panose="020B0604030504040204" pitchFamily="50" charset="-128"/>
              </a:rPr>
              <a:t>E-</a:t>
            </a:r>
            <a:r>
              <a:rPr kumimoji="1" lang="vi-VN" altLang="ja-JP" sz="1295" dirty="0" err="1">
                <a:solidFill>
                  <a:schemeClr val="tx1"/>
                </a:solidFill>
                <a:ea typeface="Meiryo UI" panose="020B0604030504040204" pitchFamily="50" charset="-128"/>
              </a:rPr>
              <a:t>mail</a:t>
            </a:r>
            <a:r>
              <a:rPr kumimoji="1"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consultation@kccfr.jp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【FAX】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088-821-6441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vi-VN" altLang="ja-JP" sz="1295" dirty="0">
                <a:solidFill>
                  <a:schemeClr val="tx1"/>
                </a:solidFill>
                <a:ea typeface="Meiryo UI" panose="020B0604030504040204" pitchFamily="50" charset="-128"/>
              </a:rPr>
              <a:t>Bưu điện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0" lang="ja-JP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〒</a:t>
            </a:r>
            <a:r>
              <a:rPr kumimoji="0" lang="en-US" altLang="ja-JP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780-0870  </a:t>
            </a:r>
            <a:r>
              <a:rPr kumimoji="0" lang="vi-VN" altLang="ja-JP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Thành phố </a:t>
            </a:r>
            <a:r>
              <a:rPr kumimoji="0" lang="vi-VN" altLang="ja-JP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Kochi</a:t>
            </a:r>
            <a:r>
              <a:rPr kumimoji="0" lang="ja-JP" alt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　</a:t>
            </a:r>
            <a:r>
              <a:rPr kumimoji="0" lang="vi-VN" altLang="ja-JP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Honmachi</a:t>
            </a:r>
            <a:r>
              <a:rPr kumimoji="0" lang="vi-VN" altLang="ja-JP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ja-JP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4-1-3</a:t>
            </a:r>
            <a:r>
              <a:rPr kumimoji="0" lang="en-US" altLang="ja-JP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7</a:t>
            </a:r>
            <a:endParaRPr kumimoji="0" lang="ja-JP" alt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vi-VN" altLang="ja-JP" sz="1295" dirty="0">
                <a:solidFill>
                  <a:schemeClr val="tx1"/>
                </a:solidFill>
                <a:ea typeface="Meiryo UI" panose="020B0604030504040204" pitchFamily="50" charset="-128"/>
              </a:rPr>
              <a:t>Điện thoại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ja-JP" altLang="en-US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133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088-821-6440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9FF301-527D-4CB6-AC7E-AEC6D7FBA2FA}"/>
              </a:ext>
            </a:extLst>
          </p:cNvPr>
          <p:cNvSpPr/>
          <p:nvPr/>
        </p:nvSpPr>
        <p:spPr>
          <a:xfrm>
            <a:off x="67042" y="9512589"/>
            <a:ext cx="7362414" cy="298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00" dirty="0">
                <a:ea typeface="BIZ UDPゴシック" panose="020B0400000000000000" pitchFamily="50" charset="-128"/>
              </a:rPr>
              <a:t>■</a:t>
            </a:r>
            <a:r>
              <a:rPr lang="vi-VN" altLang="ja-JP" sz="1000" dirty="0">
                <a:ea typeface="BIZ UDPゴシック" panose="020B0400000000000000" pitchFamily="50" charset="-128"/>
              </a:rPr>
              <a:t> Chúng tôi sẽ liên lạc để xác nhận thời gian tư vấn qua điện thoại hoặc e-</a:t>
            </a:r>
            <a:r>
              <a:rPr lang="vi-VN" altLang="ja-JP" sz="1000" dirty="0" err="1">
                <a:ea typeface="BIZ UDPゴシック" panose="020B0400000000000000" pitchFamily="50" charset="-128"/>
              </a:rPr>
              <a:t>mail</a:t>
            </a:r>
            <a:r>
              <a:rPr lang="vi-VN" altLang="ja-JP" sz="1000" dirty="0">
                <a:ea typeface="BIZ UDPゴシック" panose="020B0400000000000000" pitchFamily="50" charset="-128"/>
              </a:rPr>
              <a:t>. Tiếp nhận đơn đăng ký theo thứ tự đến trước.</a:t>
            </a:r>
            <a:endParaRPr lang="en-US" altLang="ja-JP" sz="1000" dirty="0"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64F69F-98B1-4647-ABEA-609CBB4482F9}"/>
              </a:ext>
            </a:extLst>
          </p:cNvPr>
          <p:cNvSpPr txBox="1"/>
          <p:nvPr/>
        </p:nvSpPr>
        <p:spPr>
          <a:xfrm>
            <a:off x="67042" y="9819685"/>
            <a:ext cx="6840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972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lang="ja-JP" altLang="en-US" sz="1000" dirty="0"/>
              <a:t>■</a:t>
            </a:r>
            <a:r>
              <a:rPr lang="vi-VN" altLang="ja-JP" sz="1000" dirty="0">
                <a:latin typeface="+mn-lt"/>
              </a:rPr>
              <a:t>Trung tâm không có bãi đỗ xe. Vui lòng đến bằng xe buýt, tàu điện hoặc sử dụng bãi đỗ xe có phí ở gần đây.</a:t>
            </a:r>
            <a:endParaRPr lang="en-US" altLang="ja-JP" sz="1000" dirty="0">
              <a:latin typeface="+mn-lt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7305E2-289D-4275-868A-D1FEAF464618}"/>
              </a:ext>
            </a:extLst>
          </p:cNvPr>
          <p:cNvSpPr txBox="1"/>
          <p:nvPr/>
        </p:nvSpPr>
        <p:spPr>
          <a:xfrm>
            <a:off x="300875" y="583244"/>
            <a:ext cx="1332416" cy="690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vi-VN" altLang="ja-JP" sz="1943" b="1" dirty="0"/>
              <a:t>PHIẾU </a:t>
            </a:r>
          </a:p>
          <a:p>
            <a:pPr algn="ctr"/>
            <a:r>
              <a:rPr kumimoji="1" lang="vi-VN" altLang="ja-JP" sz="1943" b="1" dirty="0"/>
              <a:t>ĐĂNG KÝ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06A69EB-958A-488E-AC91-2B4E2559B9D8}"/>
              </a:ext>
            </a:extLst>
          </p:cNvPr>
          <p:cNvSpPr/>
          <p:nvPr/>
        </p:nvSpPr>
        <p:spPr>
          <a:xfrm>
            <a:off x="197732" y="583244"/>
            <a:ext cx="1571129" cy="690316"/>
          </a:xfrm>
          <a:prstGeom prst="roundRect">
            <a:avLst/>
          </a:pr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9B9296B-6923-4C22-B6B4-8320BABE5821}"/>
              </a:ext>
            </a:extLst>
          </p:cNvPr>
          <p:cNvCxnSpPr>
            <a:cxnSpLocks/>
          </p:cNvCxnSpPr>
          <p:nvPr/>
        </p:nvCxnSpPr>
        <p:spPr>
          <a:xfrm>
            <a:off x="2101850" y="774912"/>
            <a:ext cx="4731247" cy="0"/>
          </a:xfrm>
          <a:prstGeom prst="line">
            <a:avLst/>
          </a:prstGeom>
          <a:ln w="95250" cap="sq" cmpd="thickThin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四角形 48">
            <a:extLst>
              <a:ext uri="{FF2B5EF4-FFF2-40B4-BE49-F238E27FC236}">
                <a16:creationId xmlns:a16="http://schemas.microsoft.com/office/drawing/2014/main" id="{2B8B5572-60D1-4409-84D3-38E001515950}"/>
              </a:ext>
            </a:extLst>
          </p:cNvPr>
          <p:cNvSpPr/>
          <p:nvPr/>
        </p:nvSpPr>
        <p:spPr>
          <a:xfrm>
            <a:off x="723403" y="123331"/>
            <a:ext cx="7170969" cy="8809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altLang="ja-JP" sz="2400" b="1" dirty="0">
                <a:solidFill>
                  <a:srgbClr val="3E3A3A"/>
                </a:solidFill>
                <a:ea typeface="マメロン Bold"/>
              </a:rPr>
              <a:t>TUẦN LỄ TƯ VẤN PHÁP LUẬT MIỄN PHÍ</a:t>
            </a:r>
          </a:p>
          <a:p>
            <a:pPr algn="ctr"/>
            <a:r>
              <a:rPr lang="vi-VN" altLang="ja-JP" sz="2400" b="1" dirty="0">
                <a:solidFill>
                  <a:srgbClr val="3E3A3A"/>
                </a:solidFill>
                <a:ea typeface="マメロン Bold"/>
              </a:rPr>
              <a:t>DÀNH CHO NGƯỜI NƯỚC NGOÀI</a:t>
            </a:r>
            <a:endParaRPr lang="en-US" altLang="ja-JP" sz="2400" b="1" dirty="0">
              <a:solidFill>
                <a:srgbClr val="3E3A3A"/>
              </a:solidFill>
              <a:ea typeface="マメロン Bold"/>
            </a:endParaRPr>
          </a:p>
          <a:p>
            <a:pPr algn="ctr">
              <a:defRPr lang="ja-JP" altLang="en-US"/>
            </a:pPr>
            <a:endParaRPr lang="en-US" altLang="ja-JP" sz="2400" b="1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C1BF7E-8042-8B95-F9D4-529FD8523E9E}"/>
              </a:ext>
            </a:extLst>
          </p:cNvPr>
          <p:cNvSpPr txBox="1"/>
          <p:nvPr/>
        </p:nvSpPr>
        <p:spPr>
          <a:xfrm>
            <a:off x="1932485" y="777858"/>
            <a:ext cx="5818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sz="1400" dirty="0"/>
              <a:t>[THỜI GIAN]: Ngày 25/2/2025 (thứ ba) ~ ngày 1/3 (thứ bảy)</a:t>
            </a:r>
          </a:p>
          <a:p>
            <a:r>
              <a:rPr kumimoji="1" lang="vi-VN" altLang="ja-JP" sz="1400" dirty="0"/>
              <a:t>[ĐỊA ĐIỂM]:      Trung tâm tư vấn cuộc sống </a:t>
            </a:r>
          </a:p>
          <a:p>
            <a:pPr algn="ctr"/>
            <a:r>
              <a:rPr kumimoji="1" lang="vi-VN" altLang="ja-JP" sz="1400" dirty="0"/>
              <a:t>cho người nước ngoài ở tỉnh </a:t>
            </a:r>
            <a:r>
              <a:rPr kumimoji="1" lang="vi-VN" altLang="ja-JP" sz="1400" dirty="0" err="1"/>
              <a:t>Kochi</a:t>
            </a:r>
            <a:r>
              <a:rPr kumimoji="1" lang="vi-VN" altLang="ja-JP" sz="1400" dirty="0"/>
              <a:t> (</a:t>
            </a:r>
            <a:r>
              <a:rPr kumimoji="1" lang="vi-VN" altLang="ja-JP" sz="1400" dirty="0" err="1"/>
              <a:t>Kocoforre</a:t>
            </a:r>
            <a:r>
              <a:rPr kumimoji="1" lang="vi-VN" altLang="ja-JP" sz="1400" dirty="0"/>
              <a:t>)</a:t>
            </a:r>
          </a:p>
          <a:p>
            <a:endParaRPr kumimoji="1" lang="vi-VN" altLang="ja-JP" sz="1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BC7971-FFEA-D53D-D859-B6CCBF71370A}"/>
              </a:ext>
            </a:extLst>
          </p:cNvPr>
          <p:cNvSpPr txBox="1"/>
          <p:nvPr/>
        </p:nvSpPr>
        <p:spPr>
          <a:xfrm>
            <a:off x="1054307" y="10323848"/>
            <a:ext cx="6840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ja-JP" sz="1000" dirty="0">
                <a:latin typeface="Arial" panose="020B0604020202020204" pitchFamily="34" charset="0"/>
                <a:ea typeface="BIZ UDP明朝 Medium" panose="02020500000000000000" pitchFamily="18" charset="-128"/>
                <a:cs typeface="Arial" panose="020B0604020202020204" pitchFamily="34" charset="0"/>
              </a:rPr>
              <a:t>Thông tin điền trên phiếu này sẽ chỉ được sử dụng cho buổi tư vấn và sẽ không được chia sẻ với bất kỳ ai khác.</a:t>
            </a:r>
          </a:p>
        </p:txBody>
      </p:sp>
    </p:spTree>
    <p:extLst>
      <p:ext uri="{BB962C8B-B14F-4D97-AF65-F5344CB8AC3E}">
        <p14:creationId xmlns:p14="http://schemas.microsoft.com/office/powerpoint/2010/main" val="420243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386</Words>
  <Application>Microsoft Office PowerPoint</Application>
  <PresentationFormat>ユーザー設定</PresentationFormat>
  <Paragraphs>50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マメロン Bold</vt:lpstr>
      <vt:lpstr>BIZ UDPゴシック</vt:lpstr>
      <vt:lpstr>ＭＳ 明朝</vt:lpstr>
      <vt:lpstr>Tahoma</vt:lpstr>
      <vt:lpstr>游ゴシック</vt:lpstr>
      <vt:lpstr>Arial</vt:lpstr>
      <vt:lpstr>Calibri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user3</dc:creator>
  <cp:lastModifiedBy>user3</cp:lastModifiedBy>
  <cp:revision>40</cp:revision>
  <cp:lastPrinted>2024-11-30T04:09:51Z</cp:lastPrinted>
  <dcterms:created xsi:type="dcterms:W3CDTF">2006-08-16T00:00:00Z</dcterms:created>
  <dcterms:modified xsi:type="dcterms:W3CDTF">2025-01-20T05:53:27Z</dcterms:modified>
  <dc:identifier>DAGIipL-CgA</dc:identifier>
</cp:coreProperties>
</file>