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2" initials="u" lastIdx="1" clrIdx="0">
    <p:extLst>
      <p:ext uri="{19B8F6BF-5375-455C-9EA6-DF929625EA0E}">
        <p15:presenceInfo xmlns:p15="http://schemas.microsoft.com/office/powerpoint/2012/main" userId="user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9"/>
    <p:restoredTop sz="94660"/>
  </p:normalViewPr>
  <p:slideViewPr>
    <p:cSldViewPr>
      <p:cViewPr varScale="1">
        <p:scale>
          <a:sx n="50" d="100"/>
          <a:sy n="50" d="100"/>
        </p:scale>
        <p:origin x="250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65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1" y="396700"/>
            <a:ext cx="1543051" cy="823137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1" cy="823137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2020/8/19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2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5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2"/>
            <a:ext cx="2978088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2"/>
            <a:ext cx="3005091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3" y="394408"/>
            <a:ext cx="3545579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456723"/>
            <a:ext cx="2256235" cy="6171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3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3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2020/8/19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706AD5A2-6B3F-4F9A-ABDF-39AD3E4C2EA8}"/>
              </a:ext>
            </a:extLst>
          </p:cNvPr>
          <p:cNvSpPr/>
          <p:nvPr/>
        </p:nvSpPr>
        <p:spPr>
          <a:xfrm>
            <a:off x="8204" y="8351859"/>
            <a:ext cx="6858000" cy="1579340"/>
          </a:xfrm>
          <a:prstGeom prst="rect">
            <a:avLst/>
          </a:prstGeom>
          <a:solidFill>
            <a:srgbClr val="00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sz="1050" b="1" dirty="0">
              <a:solidFill>
                <a:prstClr val="white"/>
              </a:solidFill>
              <a:latin typeface="Meiryo UI" charset="0"/>
              <a:ea typeface="Meiryo UI" charset="0"/>
            </a:endParaRPr>
          </a:p>
          <a:p>
            <a:pPr lvl="0">
              <a:lnSpc>
                <a:spcPts val="1000"/>
              </a:lnSpc>
            </a:pPr>
            <a:r>
              <a:rPr lang="ja-JP" altLang="en-US" sz="1050" b="1" dirty="0">
                <a:solidFill>
                  <a:prstClr val="white"/>
                </a:solidFill>
                <a:latin typeface="Meiryo UI" charset="0"/>
                <a:ea typeface="Meiryo UI" charset="0"/>
              </a:rPr>
              <a:t>　　　　　　　　　　　</a:t>
            </a:r>
            <a:r>
              <a:rPr lang="ja-JP" altLang="en-US" sz="1400" b="1" dirty="0">
                <a:solidFill>
                  <a:prstClr val="white"/>
                </a:solidFill>
                <a:latin typeface="Meiryo UI" charset="0"/>
                <a:ea typeface="Meiryo UI" charset="0"/>
              </a:rPr>
              <a:t>高知県外国人生活相談センター </a:t>
            </a:r>
            <a:r>
              <a:rPr lang="en-US" altLang="ja-JP" sz="1100" b="1" dirty="0">
                <a:solidFill>
                  <a:prstClr val="white"/>
                </a:solidFill>
                <a:latin typeface="Meiryo UI" charset="0"/>
                <a:ea typeface="Meiryo UI" charset="0"/>
              </a:rPr>
              <a:t>(Mon.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～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Sat.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9:00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～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17:00)</a:t>
            </a:r>
            <a:endParaRPr lang="ja-JP" altLang="en-US" sz="1100" b="1" dirty="0">
              <a:solidFill>
                <a:prstClr val="white"/>
              </a:solidFill>
            </a:endParaRPr>
          </a:p>
          <a:p>
            <a:pPr lvl="0">
              <a:lnSpc>
                <a:spcPts val="1000"/>
              </a:lnSpc>
            </a:pPr>
            <a:r>
              <a:rPr lang="ja-JP" altLang="en-US" sz="1400" b="1" dirty="0">
                <a:solidFill>
                  <a:prstClr val="white"/>
                </a:solidFill>
                <a:latin typeface="Meiryo UI"/>
                <a:ea typeface="Meiryo UI"/>
              </a:rPr>
              <a:t>　　　　　　　　　</a:t>
            </a:r>
            <a:r>
              <a:rPr lang="en-US" altLang="ja-JP" sz="1000" b="1" dirty="0">
                <a:solidFill>
                  <a:prstClr val="white"/>
                </a:solidFill>
                <a:latin typeface="Meiryo UI"/>
                <a:ea typeface="Meiryo UI"/>
              </a:rPr>
              <a:t>Kochi</a:t>
            </a:r>
            <a:r>
              <a:rPr lang="ja-JP" altLang="en-US" sz="10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000" b="1" dirty="0">
                <a:solidFill>
                  <a:prstClr val="white"/>
                </a:solidFill>
                <a:latin typeface="Meiryo UI"/>
                <a:ea typeface="Meiryo UI"/>
              </a:rPr>
              <a:t>Consultation Center</a:t>
            </a:r>
            <a:r>
              <a:rPr lang="ja-JP" altLang="en-US" sz="10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000" b="1" dirty="0">
                <a:solidFill>
                  <a:prstClr val="white"/>
                </a:solidFill>
                <a:latin typeface="Meiryo UI"/>
                <a:ea typeface="Meiryo UI"/>
              </a:rPr>
              <a:t>for</a:t>
            </a:r>
            <a:r>
              <a:rPr lang="ja-JP" altLang="en-US" sz="10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000" b="1" dirty="0">
                <a:solidFill>
                  <a:prstClr val="white"/>
                </a:solidFill>
                <a:latin typeface="Meiryo UI"/>
                <a:ea typeface="Meiryo UI"/>
              </a:rPr>
              <a:t>Foreign</a:t>
            </a:r>
            <a:r>
              <a:rPr lang="ja-JP" altLang="en-US" sz="10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000" b="1" dirty="0">
                <a:solidFill>
                  <a:prstClr val="white"/>
                </a:solidFill>
                <a:latin typeface="Meiryo UI"/>
                <a:ea typeface="Meiryo UI"/>
              </a:rPr>
              <a:t>Residents</a:t>
            </a:r>
          </a:p>
          <a:p>
            <a:pPr lvl="0">
              <a:lnSpc>
                <a:spcPts val="1000"/>
              </a:lnSpc>
            </a:pPr>
            <a:endParaRPr lang="ja-JP" altLang="en-US" sz="1000" b="1" dirty="0">
              <a:solidFill>
                <a:prstClr val="white"/>
              </a:solidFill>
            </a:endParaRPr>
          </a:p>
          <a:p>
            <a:pPr lvl="0"/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〒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780-0870  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高知市本町４－１－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37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丸の内ビル　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1F</a:t>
            </a:r>
            <a:endParaRPr lang="ja-JP" altLang="en-US" sz="1100" b="1" dirty="0">
              <a:solidFill>
                <a:prstClr val="white"/>
              </a:solidFill>
            </a:endParaRPr>
          </a:p>
          <a:p>
            <a:pPr lvl="0"/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Tel: 088-821-6440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　</a:t>
            </a:r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Fax: 088-821-6441</a:t>
            </a:r>
          </a:p>
          <a:p>
            <a:pPr lvl="0"/>
            <a:r>
              <a:rPr lang="en-US" altLang="ja-JP" sz="1100" b="1" dirty="0">
                <a:solidFill>
                  <a:prstClr val="white"/>
                </a:solidFill>
                <a:latin typeface="Meiryo UI"/>
                <a:ea typeface="Meiryo UI"/>
              </a:rPr>
              <a:t>E-mail :consultation@kccfr.jp  https://kccfr.jp</a:t>
            </a:r>
            <a:r>
              <a:rPr lang="ja-JP" altLang="en-US" sz="1100" b="1" dirty="0">
                <a:solidFill>
                  <a:prstClr val="white"/>
                </a:solidFill>
                <a:latin typeface="Meiryo UI"/>
                <a:ea typeface="Meiryo UI"/>
              </a:rPr>
              <a:t>    </a:t>
            </a:r>
          </a:p>
          <a:p>
            <a:pPr lvl="0"/>
            <a:endParaRPr lang="en-US" altLang="ja-JP" sz="900" b="1" dirty="0">
              <a:solidFill>
                <a:prstClr val="white"/>
              </a:solidFill>
              <a:latin typeface="Meiryo UI"/>
              <a:ea typeface="Meiryo UI"/>
            </a:endParaRPr>
          </a:p>
          <a:p>
            <a:pPr lvl="0"/>
            <a:r>
              <a:rPr lang="ja-JP" altLang="en-US" sz="900" b="1" dirty="0">
                <a:solidFill>
                  <a:prstClr val="white"/>
                </a:solidFill>
                <a:latin typeface="Meiryo UI"/>
                <a:ea typeface="Meiryo UI"/>
              </a:rPr>
              <a:t>＊当センターは、</a:t>
            </a:r>
            <a:r>
              <a:rPr lang="en-US" altLang="ja-JP" sz="900" b="1" dirty="0">
                <a:solidFill>
                  <a:prstClr val="white"/>
                </a:solidFill>
                <a:latin typeface="Meiryo UI"/>
                <a:ea typeface="Meiryo UI"/>
              </a:rPr>
              <a:t>(</a:t>
            </a:r>
            <a:r>
              <a:rPr lang="ja-JP" altLang="en-US" sz="900" b="1" dirty="0">
                <a:solidFill>
                  <a:prstClr val="white"/>
                </a:solidFill>
                <a:latin typeface="Meiryo UI"/>
                <a:ea typeface="Meiryo UI"/>
              </a:rPr>
              <a:t>公財</a:t>
            </a:r>
            <a:r>
              <a:rPr lang="en-US" altLang="ja-JP" sz="900" b="1" dirty="0">
                <a:solidFill>
                  <a:prstClr val="white"/>
                </a:solidFill>
                <a:latin typeface="Meiryo UI"/>
                <a:ea typeface="Meiryo UI"/>
              </a:rPr>
              <a:t>)</a:t>
            </a:r>
            <a:r>
              <a:rPr lang="ja-JP" altLang="en-US" sz="900" b="1" dirty="0">
                <a:solidFill>
                  <a:prstClr val="white"/>
                </a:solidFill>
                <a:latin typeface="Meiryo UI"/>
                <a:ea typeface="Meiryo UI"/>
              </a:rPr>
              <a:t>高知県国際交流協会が高知県からの委託を受けて運営しています</a:t>
            </a:r>
            <a:endParaRPr lang="ja-JP" altLang="en-US" sz="1400" b="1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116" name="直線 30"/>
          <p:cNvSpPr/>
          <p:nvPr/>
        </p:nvSpPr>
        <p:spPr>
          <a:xfrm flipV="1">
            <a:off x="238190" y="5025965"/>
            <a:ext cx="2879431" cy="1"/>
          </a:xfrm>
          <a:prstGeom prst="line">
            <a:avLst/>
          </a:prstGeom>
          <a:ln w="38100" cap="flat" cmpd="sng" algn="ctr">
            <a:solidFill>
              <a:srgbClr val="0070C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07" name="タイトル 1"/>
          <p:cNvSpPr>
            <a:spLocks noGrp="1"/>
          </p:cNvSpPr>
          <p:nvPr>
            <p:ph type="ctrTitle"/>
          </p:nvPr>
        </p:nvSpPr>
        <p:spPr>
          <a:xfrm>
            <a:off x="8205" y="207258"/>
            <a:ext cx="6849796" cy="1181295"/>
          </a:xfrm>
          <a:solidFill>
            <a:srgbClr val="00C000"/>
          </a:solidFill>
        </p:spPr>
        <p:txBody>
          <a:bodyPr>
            <a:normAutofit/>
          </a:bodyPr>
          <a:lstStyle/>
          <a:p>
            <a:pPr algn="l">
              <a:lnSpc>
                <a:spcPts val="45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/>
                <a:ea typeface="Meiryo UI"/>
              </a:rPr>
              <a:t>高知県外国人生活相談センター</a:t>
            </a:r>
          </a:p>
          <a:p>
            <a:pPr algn="l">
              <a:lnSpc>
                <a:spcPts val="45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/>
                <a:ea typeface="Meiryo UI"/>
              </a:rPr>
              <a:t>　　　　　　　　　　　　　　　　</a:t>
            </a:r>
          </a:p>
        </p:txBody>
      </p:sp>
      <p:sp>
        <p:nvSpPr>
          <p:cNvPr id="1108" name="サブタイトル 12"/>
          <p:cNvSpPr/>
          <p:nvPr/>
        </p:nvSpPr>
        <p:spPr>
          <a:xfrm>
            <a:off x="24268" y="6243626"/>
            <a:ext cx="4535337" cy="2163908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  <a:softEdge rad="12700"/>
          </a:effectLst>
        </p:spPr>
        <p:txBody>
          <a:bodyPr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j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j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ja-JP" sz="2600" b="1" dirty="0">
                <a:latin typeface="Meiryo UI"/>
                <a:ea typeface="Meiryo UI"/>
              </a:rPr>
              <a:t>【</a:t>
            </a:r>
            <a:r>
              <a:rPr lang="ja-JP" altLang="en-US" sz="2600" b="1" dirty="0">
                <a:latin typeface="Meiryo UI"/>
                <a:ea typeface="Meiryo UI"/>
              </a:rPr>
              <a:t>と　き</a:t>
            </a:r>
            <a:r>
              <a:rPr kumimoji="1" lang="en-US" altLang="ja-JP" sz="2600" b="1" dirty="0">
                <a:latin typeface="Meiryo UI"/>
                <a:ea typeface="Meiryo UI"/>
              </a:rPr>
              <a:t>】</a:t>
            </a:r>
            <a:r>
              <a:rPr kumimoji="1" lang="ja-JP" altLang="en-US" sz="2600" b="1" dirty="0">
                <a:latin typeface="Meiryo UI"/>
                <a:ea typeface="Meiryo UI"/>
              </a:rPr>
              <a:t>　</a:t>
            </a:r>
            <a:r>
              <a:rPr lang="en-US" altLang="ja-JP" sz="2600" b="1" dirty="0">
                <a:latin typeface="Meiryo UI"/>
                <a:ea typeface="Meiryo UI"/>
              </a:rPr>
              <a:t>2020</a:t>
            </a:r>
            <a:r>
              <a:rPr kumimoji="1" lang="ja-JP" altLang="en-US" sz="2600" b="1" dirty="0">
                <a:latin typeface="Meiryo UI"/>
                <a:ea typeface="Meiryo UI"/>
              </a:rPr>
              <a:t>年９月</a:t>
            </a:r>
            <a:r>
              <a:rPr lang="en-US" altLang="ja-JP" sz="2600" b="1" dirty="0">
                <a:latin typeface="Meiryo UI"/>
                <a:ea typeface="Meiryo UI"/>
              </a:rPr>
              <a:t>16</a:t>
            </a:r>
            <a:r>
              <a:rPr kumimoji="1" lang="ja-JP" altLang="en-US" sz="2600" b="1" dirty="0">
                <a:latin typeface="Meiryo UI"/>
                <a:ea typeface="Meiryo UI"/>
              </a:rPr>
              <a:t>日（水）</a:t>
            </a:r>
            <a:endParaRPr kumimoji="1" lang="en-US" altLang="ja-JP" sz="2600" b="1" dirty="0">
              <a:latin typeface="Meiryo UI"/>
              <a:ea typeface="Meiryo UI"/>
            </a:endParaRPr>
          </a:p>
          <a:p>
            <a:pPr algn="l">
              <a:lnSpc>
                <a:spcPct val="110000"/>
              </a:lnSpc>
            </a:pPr>
            <a:r>
              <a:rPr kumimoji="1" lang="ja-JP" altLang="en-US" sz="2600" b="1" dirty="0">
                <a:latin typeface="Meiryo UI"/>
                <a:ea typeface="Meiryo UI"/>
              </a:rPr>
              <a:t>　　　　　　</a:t>
            </a:r>
            <a:r>
              <a:rPr kumimoji="1" lang="en-US" altLang="ja-JP" sz="2600" b="1" dirty="0">
                <a:latin typeface="Meiryo UI"/>
                <a:ea typeface="Meiryo UI"/>
              </a:rPr>
              <a:t>10:00</a:t>
            </a:r>
            <a:r>
              <a:rPr kumimoji="1" lang="ja-JP" altLang="en-US" sz="2600" b="1" dirty="0">
                <a:latin typeface="Meiryo UI"/>
                <a:ea typeface="Meiryo UI"/>
              </a:rPr>
              <a:t>～</a:t>
            </a:r>
            <a:r>
              <a:rPr kumimoji="1" lang="en-US" altLang="ja-JP" sz="2600" b="1" dirty="0">
                <a:latin typeface="Meiryo UI"/>
                <a:ea typeface="Meiryo UI"/>
              </a:rPr>
              <a:t>12:00</a:t>
            </a:r>
            <a:r>
              <a:rPr kumimoji="1" lang="ja-JP" altLang="en-US" sz="2600" b="1" dirty="0">
                <a:latin typeface="Meiryo UI"/>
                <a:ea typeface="Meiryo UI"/>
              </a:rPr>
              <a:t>、</a:t>
            </a:r>
            <a:r>
              <a:rPr kumimoji="1" lang="en-US" altLang="ja-JP" sz="2600" b="1" dirty="0">
                <a:latin typeface="Meiryo UI"/>
                <a:ea typeface="Meiryo UI"/>
              </a:rPr>
              <a:t>13:00</a:t>
            </a:r>
            <a:r>
              <a:rPr kumimoji="1" lang="ja-JP" altLang="en-US" sz="2600" b="1" dirty="0">
                <a:latin typeface="Meiryo UI"/>
                <a:ea typeface="Meiryo UI"/>
              </a:rPr>
              <a:t>～</a:t>
            </a:r>
            <a:r>
              <a:rPr kumimoji="1" lang="en-US" altLang="ja-JP" sz="2600" b="1" dirty="0">
                <a:latin typeface="Meiryo UI"/>
                <a:ea typeface="Meiryo UI"/>
              </a:rPr>
              <a:t>15:00</a:t>
            </a:r>
            <a:endParaRPr kumimoji="1" lang="ja-JP" altLang="en-US" sz="2600" b="1" dirty="0">
              <a:latin typeface="Meiryo UI"/>
              <a:ea typeface="Meiryo UI"/>
            </a:endParaRPr>
          </a:p>
          <a:p>
            <a:pPr algn="l">
              <a:lnSpc>
                <a:spcPts val="2300"/>
              </a:lnSpc>
            </a:pPr>
            <a:r>
              <a:rPr lang="en-US" altLang="ja-JP" sz="2500" dirty="0">
                <a:latin typeface="Meiryo UI"/>
                <a:ea typeface="Meiryo UI"/>
              </a:rPr>
              <a:t>【</a:t>
            </a:r>
            <a:r>
              <a:rPr lang="ja-JP" altLang="en-US" sz="2500" b="1" dirty="0">
                <a:latin typeface="Meiryo UI"/>
                <a:ea typeface="Meiryo UI"/>
              </a:rPr>
              <a:t>ばしょ</a:t>
            </a:r>
            <a:r>
              <a:rPr kumimoji="1" lang="en-US" altLang="ja-JP" sz="2500" dirty="0">
                <a:latin typeface="Meiryo UI"/>
                <a:ea typeface="Meiryo UI"/>
              </a:rPr>
              <a:t>】</a:t>
            </a:r>
            <a:r>
              <a:rPr kumimoji="1" lang="ja-JP" altLang="en-US" sz="2500" dirty="0">
                <a:latin typeface="Meiryo UI"/>
                <a:ea typeface="Meiryo UI"/>
              </a:rPr>
              <a:t> </a:t>
            </a:r>
            <a:r>
              <a:rPr kumimoji="1" lang="ja-JP" altLang="en-US" sz="2200" b="1" dirty="0">
                <a:latin typeface="Meiryo UI"/>
                <a:ea typeface="Meiryo UI"/>
              </a:rPr>
              <a:t>四万十市役所</a:t>
            </a:r>
            <a:r>
              <a:rPr lang="en-US" altLang="ja-JP" sz="2200" b="1" dirty="0">
                <a:latin typeface="Meiryo UI"/>
                <a:ea typeface="Meiryo UI"/>
              </a:rPr>
              <a:t>3F</a:t>
            </a:r>
            <a:r>
              <a:rPr lang="ja-JP" altLang="en-US" sz="2200" b="1" dirty="0">
                <a:latin typeface="Meiryo UI"/>
                <a:ea typeface="Meiryo UI"/>
              </a:rPr>
              <a:t> </a:t>
            </a:r>
            <a:r>
              <a:rPr lang="en-US" altLang="ja-JP" sz="2200" b="1" dirty="0">
                <a:latin typeface="Meiryo UI"/>
                <a:ea typeface="Meiryo UI"/>
              </a:rPr>
              <a:t>303</a:t>
            </a:r>
            <a:r>
              <a:rPr lang="ja-JP" altLang="en-US" sz="2200" b="1" dirty="0">
                <a:latin typeface="Meiryo UI"/>
                <a:ea typeface="Meiryo UI"/>
              </a:rPr>
              <a:t>会議室、</a:t>
            </a:r>
            <a:r>
              <a:rPr lang="en-US" altLang="ja-JP" sz="2200" b="1" dirty="0">
                <a:latin typeface="Meiryo UI"/>
                <a:ea typeface="Meiryo UI"/>
              </a:rPr>
              <a:t>304</a:t>
            </a:r>
            <a:r>
              <a:rPr lang="ja-JP" altLang="en-US" sz="2200" b="1" dirty="0">
                <a:latin typeface="Meiryo UI"/>
                <a:ea typeface="Meiryo UI"/>
              </a:rPr>
              <a:t>会議室</a:t>
            </a:r>
            <a:endParaRPr lang="en-US" altLang="ja-JP" sz="2200" b="1" dirty="0">
              <a:latin typeface="Meiryo UI"/>
              <a:ea typeface="Meiryo UI"/>
            </a:endParaRPr>
          </a:p>
          <a:p>
            <a:pPr algn="l">
              <a:lnSpc>
                <a:spcPts val="2300"/>
              </a:lnSpc>
            </a:pPr>
            <a:r>
              <a:rPr kumimoji="1" lang="ja-JP" altLang="en-US" sz="2200" dirty="0">
                <a:latin typeface="Meiryo UI"/>
                <a:ea typeface="Meiryo UI"/>
              </a:rPr>
              <a:t>　　　　　　　（</a:t>
            </a:r>
            <a:r>
              <a:rPr lang="zh-TW" altLang="en-US" sz="2200" dirty="0">
                <a:latin typeface="Meiryo UI"/>
                <a:ea typeface="Meiryo UI"/>
              </a:rPr>
              <a:t>四万十市中村大橋通</a:t>
            </a:r>
            <a:r>
              <a:rPr lang="en-US" altLang="zh-TW" sz="2200" dirty="0">
                <a:latin typeface="Meiryo UI"/>
                <a:ea typeface="Meiryo UI"/>
              </a:rPr>
              <a:t>4</a:t>
            </a:r>
            <a:r>
              <a:rPr lang="ja-JP" altLang="en-US" sz="2200" dirty="0">
                <a:latin typeface="Meiryo UI"/>
                <a:ea typeface="Meiryo UI"/>
              </a:rPr>
              <a:t>ー</a:t>
            </a:r>
            <a:r>
              <a:rPr lang="en-US" altLang="zh-TW" sz="2200" dirty="0">
                <a:latin typeface="Meiryo UI"/>
                <a:ea typeface="Meiryo UI"/>
              </a:rPr>
              <a:t>10)</a:t>
            </a:r>
            <a:endParaRPr kumimoji="1" lang="ja-JP" altLang="en-US" sz="2200" dirty="0">
              <a:latin typeface="Meiryo UI"/>
              <a:ea typeface="Meiryo UI"/>
            </a:endParaRPr>
          </a:p>
          <a:p>
            <a:pPr algn="l">
              <a:lnSpc>
                <a:spcPts val="2300"/>
              </a:lnSpc>
            </a:pPr>
            <a:r>
              <a:rPr lang="en-US" altLang="ja-JP" sz="2200" dirty="0">
                <a:latin typeface="Meiryo UI"/>
                <a:ea typeface="Meiryo UI"/>
              </a:rPr>
              <a:t>【</a:t>
            </a:r>
            <a:r>
              <a:rPr lang="ja-JP" altLang="en-US" sz="2200" dirty="0">
                <a:latin typeface="Meiryo UI"/>
                <a:ea typeface="Meiryo UI"/>
              </a:rPr>
              <a:t>そうだんできる人</a:t>
            </a:r>
            <a:r>
              <a:rPr kumimoji="1" lang="en-US" altLang="ja-JP" sz="2200" dirty="0">
                <a:latin typeface="Meiryo UI"/>
                <a:ea typeface="Meiryo UI"/>
              </a:rPr>
              <a:t>】</a:t>
            </a:r>
            <a:r>
              <a:rPr kumimoji="1" lang="ja-JP" altLang="en-US" sz="2200" dirty="0">
                <a:latin typeface="Meiryo UI"/>
                <a:ea typeface="Meiryo UI"/>
              </a:rPr>
              <a:t>　</a:t>
            </a:r>
            <a:r>
              <a:rPr lang="ja-JP" altLang="en-US" sz="2200" dirty="0">
                <a:latin typeface="Meiryo UI"/>
                <a:ea typeface="Meiryo UI"/>
              </a:rPr>
              <a:t>外国人、外国人と関わりのある日本人、会社</a:t>
            </a:r>
            <a:endParaRPr lang="en-US" altLang="ja-JP" sz="2200" dirty="0">
              <a:latin typeface="Meiryo UI"/>
              <a:ea typeface="Meiryo UI"/>
            </a:endParaRPr>
          </a:p>
          <a:p>
            <a:pPr algn="l">
              <a:lnSpc>
                <a:spcPts val="2300"/>
              </a:lnSpc>
            </a:pPr>
            <a:r>
              <a:rPr kumimoji="1" lang="en-US" altLang="ja-JP" sz="2200" dirty="0">
                <a:latin typeface="Meiryo UI"/>
                <a:ea typeface="Meiryo UI"/>
              </a:rPr>
              <a:t>【</a:t>
            </a:r>
            <a:r>
              <a:rPr kumimoji="1" lang="ja-JP" altLang="en-US" sz="2200" dirty="0">
                <a:latin typeface="Meiryo UI"/>
                <a:ea typeface="Meiryo UI"/>
              </a:rPr>
              <a:t>主　催</a:t>
            </a:r>
            <a:r>
              <a:rPr kumimoji="1" lang="en-US" altLang="ja-JP" sz="2200" dirty="0">
                <a:latin typeface="Meiryo UI"/>
                <a:ea typeface="Meiryo UI"/>
              </a:rPr>
              <a:t>】</a:t>
            </a:r>
            <a:r>
              <a:rPr kumimoji="1" lang="ja-JP" altLang="en-US" sz="2200" dirty="0">
                <a:latin typeface="Meiryo UI"/>
                <a:ea typeface="Meiryo UI"/>
              </a:rPr>
              <a:t>　</a:t>
            </a:r>
            <a:r>
              <a:rPr lang="ja-JP" altLang="en-US" sz="2200" dirty="0">
                <a:latin typeface="Meiryo UI"/>
                <a:ea typeface="Meiryo UI"/>
              </a:rPr>
              <a:t>高知県外国人生活相談センター</a:t>
            </a:r>
            <a:endParaRPr kumimoji="1" lang="en-US" altLang="ja-JP" sz="2200" dirty="0">
              <a:latin typeface="Meiryo UI"/>
              <a:ea typeface="Meiryo UI"/>
            </a:endParaRPr>
          </a:p>
          <a:p>
            <a:pPr algn="l">
              <a:lnSpc>
                <a:spcPts val="2300"/>
              </a:lnSpc>
            </a:pPr>
            <a:r>
              <a:rPr kumimoji="1" lang="en-US" altLang="ja-JP" sz="2200" dirty="0">
                <a:latin typeface="Meiryo UI"/>
                <a:ea typeface="Meiryo UI"/>
              </a:rPr>
              <a:t>【</a:t>
            </a:r>
            <a:r>
              <a:rPr kumimoji="1" lang="ja-JP" altLang="en-US" sz="2200" dirty="0">
                <a:latin typeface="Meiryo UI"/>
                <a:ea typeface="Meiryo UI"/>
              </a:rPr>
              <a:t>共　催</a:t>
            </a:r>
            <a:r>
              <a:rPr kumimoji="1" lang="en-US" altLang="ja-JP" sz="2200" dirty="0">
                <a:latin typeface="Meiryo UI"/>
                <a:ea typeface="Meiryo UI"/>
              </a:rPr>
              <a:t>】</a:t>
            </a:r>
            <a:r>
              <a:rPr kumimoji="1" lang="ja-JP" altLang="en-US" sz="2200" dirty="0">
                <a:latin typeface="Meiryo UI"/>
                <a:ea typeface="Meiryo UI"/>
              </a:rPr>
              <a:t>　四万十市 </a:t>
            </a:r>
            <a:endParaRPr kumimoji="1" lang="en-US" altLang="ja-JP" sz="2200" dirty="0">
              <a:latin typeface="Meiryo UI"/>
              <a:ea typeface="Meiryo UI"/>
            </a:endParaRPr>
          </a:p>
        </p:txBody>
      </p:sp>
      <p:grpSp>
        <p:nvGrpSpPr>
          <p:cNvPr id="1117" name="グループ 30"/>
          <p:cNvGrpSpPr/>
          <p:nvPr/>
        </p:nvGrpSpPr>
        <p:grpSpPr>
          <a:xfrm>
            <a:off x="5198442" y="219553"/>
            <a:ext cx="1695927" cy="816641"/>
            <a:chOff x="3911255" y="1141171"/>
            <a:chExt cx="1547616" cy="1144545"/>
          </a:xfrm>
        </p:grpSpPr>
        <p:sp>
          <p:nvSpPr>
            <p:cNvPr id="1118" name="楕円 28"/>
            <p:cNvSpPr/>
            <p:nvPr/>
          </p:nvSpPr>
          <p:spPr>
            <a:xfrm>
              <a:off x="3911255" y="1141171"/>
              <a:ext cx="1444612" cy="8518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19" name="テキスト 29"/>
            <p:cNvSpPr txBox="1"/>
            <p:nvPr/>
          </p:nvSpPr>
          <p:spPr>
            <a:xfrm>
              <a:off x="4059332" y="1304738"/>
              <a:ext cx="1399539" cy="980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 lang="ja-JP" altLang="en-US"/>
              </a:pPr>
              <a:r>
                <a:rPr lang="en-US" altLang="ja-JP" sz="1600" b="1" dirty="0">
                  <a:solidFill>
                    <a:schemeClr val="bg1"/>
                  </a:solidFill>
                  <a:latin typeface="Meiryo UI"/>
                  <a:ea typeface="Meiryo UI"/>
                </a:rPr>
                <a:t>in 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/>
                  <a:ea typeface="Meiryo UI"/>
                </a:rPr>
                <a:t>四万十市</a:t>
              </a:r>
              <a:endParaRPr lang="ja-JP" altLang="en-US" sz="1200" b="1" dirty="0">
                <a:solidFill>
                  <a:schemeClr val="bg1"/>
                </a:solidFill>
                <a:latin typeface="Meiryo UI"/>
                <a:ea typeface="Meiryo UI"/>
              </a:endParaRPr>
            </a:p>
            <a:p>
              <a:pPr>
                <a:lnSpc>
                  <a:spcPct val="150000"/>
                </a:lnSpc>
                <a:defRPr lang="ja-JP" altLang="en-US"/>
              </a:pPr>
              <a:r>
                <a:rPr lang="ja-JP" altLang="en-US" sz="1200" b="1" dirty="0">
                  <a:solidFill>
                    <a:schemeClr val="bg1"/>
                  </a:solidFill>
                  <a:latin typeface="Meiryo UI"/>
                  <a:ea typeface="Meiryo UI"/>
                </a:rPr>
                <a:t>　</a:t>
              </a:r>
            </a:p>
          </p:txBody>
        </p:sp>
      </p:grpSp>
      <p:pic>
        <p:nvPicPr>
          <p:cNvPr id="1122" name="図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847" y="9186603"/>
            <a:ext cx="563093" cy="563093"/>
          </a:xfrm>
          <a:prstGeom prst="rect">
            <a:avLst/>
          </a:prstGeom>
        </p:spPr>
      </p:pic>
      <p:pic>
        <p:nvPicPr>
          <p:cNvPr id="1123" name="図 42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5269651" y="8847482"/>
            <a:ext cx="1406842" cy="935041"/>
          </a:xfrm>
          <a:prstGeom prst="rect">
            <a:avLst/>
          </a:prstGeom>
        </p:spPr>
      </p:pic>
      <p:sp>
        <p:nvSpPr>
          <p:cNvPr id="2" name="図形 39">
            <a:extLst>
              <a:ext uri="{FF2B5EF4-FFF2-40B4-BE49-F238E27FC236}">
                <a16:creationId xmlns:a16="http://schemas.microsoft.com/office/drawing/2014/main" id="{E05204FB-2A8C-4525-BD80-482A29C27141}"/>
              </a:ext>
            </a:extLst>
          </p:cNvPr>
          <p:cNvSpPr/>
          <p:nvPr/>
        </p:nvSpPr>
        <p:spPr>
          <a:xfrm>
            <a:off x="3425869" y="1446542"/>
            <a:ext cx="3259785" cy="4993079"/>
          </a:xfrm>
          <a:prstGeom prst="roundRect">
            <a:avLst/>
          </a:prstGeom>
          <a:noFill/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AE0FC64-400C-4143-8534-41A4400B5904}"/>
              </a:ext>
            </a:extLst>
          </p:cNvPr>
          <p:cNvSpPr/>
          <p:nvPr/>
        </p:nvSpPr>
        <p:spPr>
          <a:xfrm>
            <a:off x="3639578" y="1513383"/>
            <a:ext cx="2728717" cy="7072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kumimoji="1" lang="en-US" altLang="ja-JP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300"/>
              </a:lnSpc>
            </a:pPr>
            <a:endParaRPr kumimoji="1" lang="ja-JP" altLang="en-US" sz="1200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2DD7AF-20B9-4D14-9E0A-E2A6B1D892BE}"/>
              </a:ext>
            </a:extLst>
          </p:cNvPr>
          <p:cNvSpPr/>
          <p:nvPr/>
        </p:nvSpPr>
        <p:spPr>
          <a:xfrm>
            <a:off x="3434375" y="2267607"/>
            <a:ext cx="3234625" cy="2418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相談員：高知県外国人生活相談センター　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相談員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≪相談例≫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・外国語が　通じる　病院を　教えてほしい。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・日本語を　習いたい。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・日本の　運転免許を　取りたい。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・新型コロナウイルス対策として、外国人は　どのよ     うな　支援が　受けられるのか。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5" name="図形 39">
            <a:extLst>
              <a:ext uri="{FF2B5EF4-FFF2-40B4-BE49-F238E27FC236}">
                <a16:creationId xmlns:a16="http://schemas.microsoft.com/office/drawing/2014/main" id="{0DF755D8-D40E-4C06-BCF2-A16A37C68CD1}"/>
              </a:ext>
            </a:extLst>
          </p:cNvPr>
          <p:cNvSpPr/>
          <p:nvPr/>
        </p:nvSpPr>
        <p:spPr>
          <a:xfrm>
            <a:off x="126414" y="1440902"/>
            <a:ext cx="3193788" cy="4667246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>
              <a:solidFill>
                <a:schemeClr val="tx1"/>
              </a:solidFill>
              <a:highlight>
                <a:srgbClr val="C0C0C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 lang="ja-JP" altLang="en-US"/>
            </a:pPr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6D87AB5-48D6-45A4-BA92-9014703896BD}"/>
              </a:ext>
            </a:extLst>
          </p:cNvPr>
          <p:cNvSpPr/>
          <p:nvPr/>
        </p:nvSpPr>
        <p:spPr>
          <a:xfrm>
            <a:off x="139048" y="2272157"/>
            <a:ext cx="3147177" cy="269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相談員：高松出入国在留管理局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統括審査官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受入環境調整担当官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≪相談例≫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・「特定技能」の 在留資格に 関する 相談。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・在留資格の 変更・更新に　ついて 知りたい。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・「永住者」の 在留資格は どうしたら 取れるのか。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lnSpc>
                <a:spcPct val="150000"/>
              </a:lnSpc>
              <a:defRPr lang="ja-JP" altLang="en-US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・新型コロナウイルスの 影響で、国へ 帰る ことが できない。在留期限が 近づいているが どうすれば 良いか。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D6806-53C8-4C19-BA7E-26EA23E473B1}"/>
              </a:ext>
            </a:extLst>
          </p:cNvPr>
          <p:cNvSpPr/>
          <p:nvPr/>
        </p:nvSpPr>
        <p:spPr>
          <a:xfrm>
            <a:off x="505659" y="1549561"/>
            <a:ext cx="2560500" cy="597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1" name="グループ 35">
            <a:extLst>
              <a:ext uri="{FF2B5EF4-FFF2-40B4-BE49-F238E27FC236}">
                <a16:creationId xmlns:a16="http://schemas.microsoft.com/office/drawing/2014/main" id="{E3D604A3-27AF-4FC3-B2EA-70473BB45FF4}"/>
              </a:ext>
            </a:extLst>
          </p:cNvPr>
          <p:cNvGrpSpPr/>
          <p:nvPr/>
        </p:nvGrpSpPr>
        <p:grpSpPr>
          <a:xfrm>
            <a:off x="54688" y="1371587"/>
            <a:ext cx="9051795" cy="3781209"/>
            <a:chOff x="-7135348" y="-340396"/>
            <a:chExt cx="9051795" cy="3536322"/>
          </a:xfrm>
        </p:grpSpPr>
        <p:sp>
          <p:nvSpPr>
            <p:cNvPr id="32" name="楕円 19">
              <a:extLst>
                <a:ext uri="{FF2B5EF4-FFF2-40B4-BE49-F238E27FC236}">
                  <a16:creationId xmlns:a16="http://schemas.microsoft.com/office/drawing/2014/main" id="{4A8412CA-2414-4F79-9F09-AFD5401DD57E}"/>
                </a:ext>
              </a:extLst>
            </p:cNvPr>
            <p:cNvSpPr/>
            <p:nvPr/>
          </p:nvSpPr>
          <p:spPr>
            <a:xfrm>
              <a:off x="-7135348" y="-340396"/>
              <a:ext cx="641112" cy="38486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FFFF00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ja-JP" altLang="en-US"/>
              </a:pPr>
              <a:endPara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テキスト 21">
              <a:extLst>
                <a:ext uri="{FF2B5EF4-FFF2-40B4-BE49-F238E27FC236}">
                  <a16:creationId xmlns:a16="http://schemas.microsoft.com/office/drawing/2014/main" id="{D1C25115-ABED-4A18-8D9C-674DEADE0C05}"/>
                </a:ext>
              </a:extLst>
            </p:cNvPr>
            <p:cNvSpPr txBox="1"/>
            <p:nvPr/>
          </p:nvSpPr>
          <p:spPr>
            <a:xfrm>
              <a:off x="581644" y="2938545"/>
              <a:ext cx="1334803" cy="257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ja-JP" altLang="en-US"/>
              </a:pPr>
              <a:endParaRPr lang="ja-JP" altLang="en-US" sz="1100" b="1" dirty="0">
                <a:solidFill>
                  <a:schemeClr val="bg1"/>
                </a:solidFill>
                <a:latin typeface="Meiryo UI"/>
                <a:ea typeface="Meiryo UI"/>
              </a:endParaRP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63584F3-A70E-4384-B05B-204516EFE643}"/>
              </a:ext>
            </a:extLst>
          </p:cNvPr>
          <p:cNvSpPr/>
          <p:nvPr/>
        </p:nvSpPr>
        <p:spPr>
          <a:xfrm>
            <a:off x="120751" y="4539791"/>
            <a:ext cx="3265936" cy="1849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kumimoji="1"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予約をします。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裏面の　参加申込票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　書いて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までに　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メールか　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　郵便で　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申し込んで　ください。 相談は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分位です。 　　　　　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463E75A-00AC-405B-BAF1-CCD9DAA73920}"/>
              </a:ext>
            </a:extLst>
          </p:cNvPr>
          <p:cNvSpPr/>
          <p:nvPr/>
        </p:nvSpPr>
        <p:spPr>
          <a:xfrm>
            <a:off x="3409780" y="3484814"/>
            <a:ext cx="1257388" cy="18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にほんご　　　  なら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2898F77-AF8F-4FA2-BF48-CAA34FF1B4BB}"/>
              </a:ext>
            </a:extLst>
          </p:cNvPr>
          <p:cNvSpPr/>
          <p:nvPr/>
        </p:nvSpPr>
        <p:spPr>
          <a:xfrm>
            <a:off x="3424514" y="4984946"/>
            <a:ext cx="3307072" cy="139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/>
                <a:ea typeface="Meiryo UI"/>
              </a:rPr>
              <a:t>予約は　必要ありませんが、予約した人を  優先します。 予約を  する 人は、 裏面の  参加申込票を 書いて、 </a:t>
            </a:r>
            <a:r>
              <a:rPr lang="en-US" altLang="ja-JP" sz="1200" dirty="0">
                <a:latin typeface="Meiryo UI"/>
                <a:ea typeface="Meiryo UI"/>
              </a:rPr>
              <a:t>9</a:t>
            </a:r>
            <a:r>
              <a:rPr lang="ja-JP" altLang="en-US" sz="1200" dirty="0">
                <a:latin typeface="Meiryo UI"/>
                <a:ea typeface="Meiryo UI"/>
              </a:rPr>
              <a:t>月</a:t>
            </a:r>
            <a:r>
              <a:rPr lang="en-US" altLang="ja-JP" sz="1200" dirty="0">
                <a:latin typeface="Meiryo UI"/>
                <a:ea typeface="Meiryo UI"/>
              </a:rPr>
              <a:t>8</a:t>
            </a:r>
            <a:r>
              <a:rPr lang="ja-JP" altLang="en-US" sz="1200" dirty="0">
                <a:latin typeface="Meiryo UI"/>
                <a:ea typeface="Meiryo UI"/>
              </a:rPr>
              <a:t>日</a:t>
            </a:r>
            <a:r>
              <a:rPr lang="en-US" altLang="ja-JP" sz="1200" dirty="0">
                <a:latin typeface="Meiryo UI"/>
                <a:ea typeface="Meiryo UI"/>
              </a:rPr>
              <a:t>(</a:t>
            </a:r>
            <a:r>
              <a:rPr lang="ja-JP" altLang="en-US" sz="1200" dirty="0">
                <a:latin typeface="Meiryo UI"/>
                <a:ea typeface="Meiryo UI"/>
              </a:rPr>
              <a:t>火</a:t>
            </a:r>
            <a:r>
              <a:rPr lang="en-US" altLang="ja-JP" sz="1200" dirty="0">
                <a:latin typeface="Meiryo UI"/>
                <a:ea typeface="Meiryo UI"/>
              </a:rPr>
              <a:t>)</a:t>
            </a:r>
            <a:r>
              <a:rPr lang="ja-JP" altLang="en-US" sz="1200" dirty="0">
                <a:latin typeface="Meiryo UI"/>
                <a:ea typeface="Meiryo UI"/>
              </a:rPr>
              <a:t>までに  メールか　</a:t>
            </a:r>
            <a:r>
              <a:rPr lang="en-US" altLang="ja-JP" sz="1200" dirty="0">
                <a:latin typeface="Meiryo UI"/>
                <a:ea typeface="Meiryo UI"/>
              </a:rPr>
              <a:t>FAX</a:t>
            </a:r>
            <a:r>
              <a:rPr lang="ja-JP" altLang="en-US" sz="1200" dirty="0">
                <a:latin typeface="Meiryo UI"/>
                <a:ea typeface="Meiryo UI"/>
              </a:rPr>
              <a:t>か　</a:t>
            </a:r>
            <a:endParaRPr lang="en-US" altLang="ja-JP" sz="1200" dirty="0">
              <a:latin typeface="Meiryo UI"/>
              <a:ea typeface="Meiryo UI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/>
                <a:ea typeface="Meiryo UI"/>
              </a:rPr>
              <a:t>　　　郵便で　申し込んで　ください。 　 　　　　　　　　　　　　</a:t>
            </a:r>
            <a:endParaRPr lang="en-US" altLang="ja-JP" sz="1200" dirty="0">
              <a:latin typeface="Meiryo UI"/>
              <a:ea typeface="Meiryo UI"/>
            </a:endParaRPr>
          </a:p>
        </p:txBody>
      </p:sp>
      <p:sp>
        <p:nvSpPr>
          <p:cNvPr id="15" name="楕円 19">
            <a:extLst>
              <a:ext uri="{FF2B5EF4-FFF2-40B4-BE49-F238E27FC236}">
                <a16:creationId xmlns:a16="http://schemas.microsoft.com/office/drawing/2014/main" id="{6044B210-558A-4126-B799-4AFCA9EE27E7}"/>
              </a:ext>
            </a:extLst>
          </p:cNvPr>
          <p:cNvSpPr/>
          <p:nvPr/>
        </p:nvSpPr>
        <p:spPr>
          <a:xfrm>
            <a:off x="3222550" y="1417731"/>
            <a:ext cx="576851" cy="431623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259812F-D212-4DC3-ACA2-DA95B90C0934}"/>
              </a:ext>
            </a:extLst>
          </p:cNvPr>
          <p:cNvSpPr/>
          <p:nvPr/>
        </p:nvSpPr>
        <p:spPr>
          <a:xfrm>
            <a:off x="153637" y="925711"/>
            <a:ext cx="1046507" cy="39700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DCD9940-77ED-4AC3-B099-A7B722A61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82" y="6551286"/>
            <a:ext cx="2669330" cy="1725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A24E3DF-523C-49FE-BFB8-4BEEA26780AA}"/>
              </a:ext>
            </a:extLst>
          </p:cNvPr>
          <p:cNvSpPr/>
          <p:nvPr/>
        </p:nvSpPr>
        <p:spPr>
          <a:xfrm>
            <a:off x="113464" y="185770"/>
            <a:ext cx="4227935" cy="221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こうちけん　　　　がいこくじん　　  せいかつ　 そうだん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AC0CCF-8EB2-4245-AB2B-80DB16D8FFF1}"/>
              </a:ext>
            </a:extLst>
          </p:cNvPr>
          <p:cNvSpPr/>
          <p:nvPr/>
        </p:nvSpPr>
        <p:spPr>
          <a:xfrm>
            <a:off x="1630057" y="736708"/>
            <a:ext cx="2785926" cy="227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ea typeface="Meiryo UI" panose="020B0604030504040204" pitchFamily="50" charset="-128"/>
              </a:rPr>
              <a:t>しゅっ　  ちょう　　  そう　　  だん　　  かい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AE55D8-F9F5-4A9E-A55A-DE7E499902ED}"/>
              </a:ext>
            </a:extLst>
          </p:cNvPr>
          <p:cNvSpPr/>
          <p:nvPr/>
        </p:nvSpPr>
        <p:spPr>
          <a:xfrm>
            <a:off x="153637" y="918048"/>
            <a:ext cx="1046507" cy="19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ひみつげんしゅ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8F9E514-9A69-409D-8596-641DFEE42AD7}"/>
              </a:ext>
            </a:extLst>
          </p:cNvPr>
          <p:cNvSpPr/>
          <p:nvPr/>
        </p:nvSpPr>
        <p:spPr>
          <a:xfrm>
            <a:off x="93818" y="1291604"/>
            <a:ext cx="583072" cy="30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むりょう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25244AC-2617-4BC6-A769-479EC204E2A1}"/>
              </a:ext>
            </a:extLst>
          </p:cNvPr>
          <p:cNvSpPr/>
          <p:nvPr/>
        </p:nvSpPr>
        <p:spPr>
          <a:xfrm>
            <a:off x="3228496" y="1398305"/>
            <a:ext cx="5681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むりょう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9D01961-3999-4CAE-8D23-FFC68DF7C942}"/>
              </a:ext>
            </a:extLst>
          </p:cNvPr>
          <p:cNvSpPr/>
          <p:nvPr/>
        </p:nvSpPr>
        <p:spPr>
          <a:xfrm>
            <a:off x="603084" y="1530383"/>
            <a:ext cx="2479586" cy="30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ざいりゅうしかく　　　 かん　　　　そうだん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8F6A72E-ABE2-4013-B8C1-97FC2BEB8D98}"/>
              </a:ext>
            </a:extLst>
          </p:cNvPr>
          <p:cNvSpPr/>
          <p:nvPr/>
        </p:nvSpPr>
        <p:spPr>
          <a:xfrm>
            <a:off x="3786088" y="1499852"/>
            <a:ext cx="2876293" cy="19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がいこくじん　　　　　　　　　せいかつそうだん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B98D2C8-AF47-4465-B7B0-D1A1350B78CA}"/>
              </a:ext>
            </a:extLst>
          </p:cNvPr>
          <p:cNvSpPr/>
          <p:nvPr/>
        </p:nvSpPr>
        <p:spPr>
          <a:xfrm>
            <a:off x="3895525" y="1906487"/>
            <a:ext cx="2102923" cy="119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ざいりゅうしかく　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いがい　そうだん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2C19CDF-3276-4778-A7B7-B02CFEDFD57C}"/>
              </a:ext>
            </a:extLst>
          </p:cNvPr>
          <p:cNvSpPr/>
          <p:nvPr/>
        </p:nvSpPr>
        <p:spPr>
          <a:xfrm>
            <a:off x="113524" y="2252450"/>
            <a:ext cx="850828" cy="1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そうだんいん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B15AB19-A1AB-4D23-8516-505514B35792}"/>
              </a:ext>
            </a:extLst>
          </p:cNvPr>
          <p:cNvSpPr/>
          <p:nvPr/>
        </p:nvSpPr>
        <p:spPr>
          <a:xfrm>
            <a:off x="794468" y="2233610"/>
            <a:ext cx="2309040" cy="20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たかまつしゅつにゅうこくざいりゅうかんりきょく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AF76DA6-A53F-49B8-BAFB-E5E98190FEAE}"/>
              </a:ext>
            </a:extLst>
          </p:cNvPr>
          <p:cNvSpPr txBox="1"/>
          <p:nvPr/>
        </p:nvSpPr>
        <p:spPr>
          <a:xfrm>
            <a:off x="908720" y="2546023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とうかつしんさかん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72C522B-3523-47C6-AC8D-FC053655DC99}"/>
              </a:ext>
            </a:extLst>
          </p:cNvPr>
          <p:cNvSpPr txBox="1"/>
          <p:nvPr/>
        </p:nvSpPr>
        <p:spPr>
          <a:xfrm>
            <a:off x="222578" y="2851012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そうだんれい</a:t>
            </a:r>
          </a:p>
        </p:txBody>
      </p:sp>
      <p:sp>
        <p:nvSpPr>
          <p:cNvPr id="1125" name="テキスト ボックス 1124">
            <a:extLst>
              <a:ext uri="{FF2B5EF4-FFF2-40B4-BE49-F238E27FC236}">
                <a16:creationId xmlns:a16="http://schemas.microsoft.com/office/drawing/2014/main" id="{27B5BADF-2826-4175-A926-ABF77ECC5C42}"/>
              </a:ext>
            </a:extLst>
          </p:cNvPr>
          <p:cNvSpPr txBox="1"/>
          <p:nvPr/>
        </p:nvSpPr>
        <p:spPr>
          <a:xfrm>
            <a:off x="344569" y="3186844"/>
            <a:ext cx="2566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とくていぎのう　　　    ざいりゅうしかく　　　かん　　　  そうだん</a:t>
            </a:r>
          </a:p>
        </p:txBody>
      </p:sp>
      <p:sp>
        <p:nvSpPr>
          <p:cNvPr id="1127" name="テキスト ボックス 1126">
            <a:extLst>
              <a:ext uri="{FF2B5EF4-FFF2-40B4-BE49-F238E27FC236}">
                <a16:creationId xmlns:a16="http://schemas.microsoft.com/office/drawing/2014/main" id="{E07F763E-9541-4CDD-B1B7-E6F998265614}"/>
              </a:ext>
            </a:extLst>
          </p:cNvPr>
          <p:cNvSpPr txBox="1"/>
          <p:nvPr/>
        </p:nvSpPr>
        <p:spPr>
          <a:xfrm>
            <a:off x="238190" y="3467254"/>
            <a:ext cx="2390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ざいりゅうしかく　　  へんこう　 こうしん　　　　　　　 　  し</a:t>
            </a:r>
          </a:p>
        </p:txBody>
      </p:sp>
      <p:sp>
        <p:nvSpPr>
          <p:cNvPr id="1128" name="テキスト ボックス 1127">
            <a:extLst>
              <a:ext uri="{FF2B5EF4-FFF2-40B4-BE49-F238E27FC236}">
                <a16:creationId xmlns:a16="http://schemas.microsoft.com/office/drawing/2014/main" id="{105429C0-290D-41C8-BA62-9C8D13A9A36A}"/>
              </a:ext>
            </a:extLst>
          </p:cNvPr>
          <p:cNvSpPr txBox="1"/>
          <p:nvPr/>
        </p:nvSpPr>
        <p:spPr>
          <a:xfrm>
            <a:off x="287198" y="3737067"/>
            <a:ext cx="2403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えいじゅうしゃ　　　ざいりゅうしかく　　　　　　　　　　     と</a:t>
            </a:r>
          </a:p>
        </p:txBody>
      </p:sp>
      <p:sp>
        <p:nvSpPr>
          <p:cNvPr id="1129" name="テキスト ボックス 1128">
            <a:extLst>
              <a:ext uri="{FF2B5EF4-FFF2-40B4-BE49-F238E27FC236}">
                <a16:creationId xmlns:a16="http://schemas.microsoft.com/office/drawing/2014/main" id="{A2C2E391-73D6-410C-B490-498B7623DE5D}"/>
              </a:ext>
            </a:extLst>
          </p:cNvPr>
          <p:cNvSpPr txBox="1"/>
          <p:nvPr/>
        </p:nvSpPr>
        <p:spPr>
          <a:xfrm>
            <a:off x="238190" y="4006880"/>
            <a:ext cx="2513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しんがた　　　　　　　　　　　　　 えいきょう　　　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くに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かえ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0" name="テキスト ボックス 1129">
            <a:extLst>
              <a:ext uri="{FF2B5EF4-FFF2-40B4-BE49-F238E27FC236}">
                <a16:creationId xmlns:a16="http://schemas.microsoft.com/office/drawing/2014/main" id="{6ED0656F-BDC9-4255-8D70-5B7559136ED0}"/>
              </a:ext>
            </a:extLst>
          </p:cNvPr>
          <p:cNvSpPr txBox="1"/>
          <p:nvPr/>
        </p:nvSpPr>
        <p:spPr>
          <a:xfrm>
            <a:off x="767793" y="4283276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ざいりゅうきげん　　ちか</a:t>
            </a:r>
          </a:p>
        </p:txBody>
      </p:sp>
      <p:sp>
        <p:nvSpPr>
          <p:cNvPr id="1131" name="テキスト ボックス 1130">
            <a:extLst>
              <a:ext uri="{FF2B5EF4-FFF2-40B4-BE49-F238E27FC236}">
                <a16:creationId xmlns:a16="http://schemas.microsoft.com/office/drawing/2014/main" id="{B1E62D25-F988-47BD-9D22-FB05E9385A95}"/>
              </a:ext>
            </a:extLst>
          </p:cNvPr>
          <p:cNvSpPr txBox="1"/>
          <p:nvPr/>
        </p:nvSpPr>
        <p:spPr>
          <a:xfrm>
            <a:off x="199865" y="4557014"/>
            <a:ext cx="2616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1132" name="テキスト ボックス 1131">
            <a:extLst>
              <a:ext uri="{FF2B5EF4-FFF2-40B4-BE49-F238E27FC236}">
                <a16:creationId xmlns:a16="http://schemas.microsoft.com/office/drawing/2014/main" id="{26955198-E54D-4DE0-B549-FC41337964D8}"/>
              </a:ext>
            </a:extLst>
          </p:cNvPr>
          <p:cNvSpPr txBox="1"/>
          <p:nvPr/>
        </p:nvSpPr>
        <p:spPr>
          <a:xfrm>
            <a:off x="601129" y="1718545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在留資格に関する相談</a:t>
            </a:r>
          </a:p>
        </p:txBody>
      </p:sp>
      <p:sp>
        <p:nvSpPr>
          <p:cNvPr id="1133" name="テキスト ボックス 1132">
            <a:extLst>
              <a:ext uri="{FF2B5EF4-FFF2-40B4-BE49-F238E27FC236}">
                <a16:creationId xmlns:a16="http://schemas.microsoft.com/office/drawing/2014/main" id="{B7C19496-9714-4673-8D07-CB2C8C0F65A7}"/>
              </a:ext>
            </a:extLst>
          </p:cNvPr>
          <p:cNvSpPr txBox="1"/>
          <p:nvPr/>
        </p:nvSpPr>
        <p:spPr>
          <a:xfrm>
            <a:off x="4055112" y="1982631"/>
            <a:ext cx="1707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在留資格以外の</a:t>
            </a:r>
            <a:r>
              <a:rPr lang="ja-JP" altLang="en-US" sz="1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r>
              <a:rPr lang="en-US" altLang="ja-JP" sz="1200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200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4" name="テキスト ボックス 1133">
            <a:extLst>
              <a:ext uri="{FF2B5EF4-FFF2-40B4-BE49-F238E27FC236}">
                <a16:creationId xmlns:a16="http://schemas.microsoft.com/office/drawing/2014/main" id="{D090291E-1E3B-4617-84C1-16B442B7FE80}"/>
              </a:ext>
            </a:extLst>
          </p:cNvPr>
          <p:cNvSpPr txBox="1"/>
          <p:nvPr/>
        </p:nvSpPr>
        <p:spPr>
          <a:xfrm>
            <a:off x="3725099" y="1602335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外国人のための生活相談</a:t>
            </a:r>
            <a:endParaRPr kumimoji="1" lang="ja-JP" altLang="en-US" b="1" dirty="0">
              <a:solidFill>
                <a:schemeClr val="accent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37" name="テキスト ボックス 1136">
            <a:extLst>
              <a:ext uri="{FF2B5EF4-FFF2-40B4-BE49-F238E27FC236}">
                <a16:creationId xmlns:a16="http://schemas.microsoft.com/office/drawing/2014/main" id="{B2851F70-A85E-4192-8EB1-FE00A92EDE14}"/>
              </a:ext>
            </a:extLst>
          </p:cNvPr>
          <p:cNvSpPr txBox="1"/>
          <p:nvPr/>
        </p:nvSpPr>
        <p:spPr>
          <a:xfrm>
            <a:off x="205264" y="5424569"/>
            <a:ext cx="30809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がつ　にち　　　か                                　                ゆうびん</a:t>
            </a:r>
          </a:p>
        </p:txBody>
      </p:sp>
      <p:sp>
        <p:nvSpPr>
          <p:cNvPr id="1138" name="テキスト ボックス 1137">
            <a:extLst>
              <a:ext uri="{FF2B5EF4-FFF2-40B4-BE49-F238E27FC236}">
                <a16:creationId xmlns:a16="http://schemas.microsoft.com/office/drawing/2014/main" id="{19728221-3968-45B3-9E09-B5E77BB68EF6}"/>
              </a:ext>
            </a:extLst>
          </p:cNvPr>
          <p:cNvSpPr txBox="1"/>
          <p:nvPr/>
        </p:nvSpPr>
        <p:spPr>
          <a:xfrm>
            <a:off x="337854" y="5682130"/>
            <a:ext cx="271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もう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こ　　　　　　　　　　　　　　そうだん　　　　　ぷんくらい</a:t>
            </a:r>
          </a:p>
        </p:txBody>
      </p:sp>
      <p:sp>
        <p:nvSpPr>
          <p:cNvPr id="1139" name="正方形/長方形 1138">
            <a:extLst>
              <a:ext uri="{FF2B5EF4-FFF2-40B4-BE49-F238E27FC236}">
                <a16:creationId xmlns:a16="http://schemas.microsoft.com/office/drawing/2014/main" id="{6A639A1C-1AF6-49FF-9341-984ADBBD9212}"/>
              </a:ext>
            </a:extLst>
          </p:cNvPr>
          <p:cNvSpPr/>
          <p:nvPr/>
        </p:nvSpPr>
        <p:spPr>
          <a:xfrm>
            <a:off x="3401354" y="2257704"/>
            <a:ext cx="850828" cy="15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そうだんいん</a:t>
            </a:r>
          </a:p>
        </p:txBody>
      </p:sp>
      <p:sp>
        <p:nvSpPr>
          <p:cNvPr id="1140" name="テキスト ボックス 1139">
            <a:extLst>
              <a:ext uri="{FF2B5EF4-FFF2-40B4-BE49-F238E27FC236}">
                <a16:creationId xmlns:a16="http://schemas.microsoft.com/office/drawing/2014/main" id="{0A5EEA0B-5E7C-4941-9FEF-5D57BE8E4149}"/>
              </a:ext>
            </a:extLst>
          </p:cNvPr>
          <p:cNvSpPr txBox="1"/>
          <p:nvPr/>
        </p:nvSpPr>
        <p:spPr>
          <a:xfrm>
            <a:off x="4133981" y="2213083"/>
            <a:ext cx="20201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こうちけんがいこくじんせいかつそうだん</a:t>
            </a:r>
          </a:p>
        </p:txBody>
      </p:sp>
      <p:sp>
        <p:nvSpPr>
          <p:cNvPr id="1141" name="テキスト ボックス 1140">
            <a:extLst>
              <a:ext uri="{FF2B5EF4-FFF2-40B4-BE49-F238E27FC236}">
                <a16:creationId xmlns:a16="http://schemas.microsoft.com/office/drawing/2014/main" id="{2F53A0E6-E502-4256-AA55-4BDF38C8BB18}"/>
              </a:ext>
            </a:extLst>
          </p:cNvPr>
          <p:cNvSpPr txBox="1"/>
          <p:nvPr/>
        </p:nvSpPr>
        <p:spPr>
          <a:xfrm>
            <a:off x="4146767" y="2529721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そうだんいん</a:t>
            </a:r>
          </a:p>
        </p:txBody>
      </p:sp>
      <p:sp>
        <p:nvSpPr>
          <p:cNvPr id="1142" name="テキスト ボックス 1141">
            <a:extLst>
              <a:ext uri="{FF2B5EF4-FFF2-40B4-BE49-F238E27FC236}">
                <a16:creationId xmlns:a16="http://schemas.microsoft.com/office/drawing/2014/main" id="{BA4C1099-67E6-42F0-966C-35C29F2CF5B1}"/>
              </a:ext>
            </a:extLst>
          </p:cNvPr>
          <p:cNvSpPr txBox="1"/>
          <p:nvPr/>
        </p:nvSpPr>
        <p:spPr>
          <a:xfrm>
            <a:off x="3513850" y="2842129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そうだんれい</a:t>
            </a:r>
          </a:p>
        </p:txBody>
      </p:sp>
      <p:sp>
        <p:nvSpPr>
          <p:cNvPr id="1144" name="テキスト ボックス 1143">
            <a:extLst>
              <a:ext uri="{FF2B5EF4-FFF2-40B4-BE49-F238E27FC236}">
                <a16:creationId xmlns:a16="http://schemas.microsoft.com/office/drawing/2014/main" id="{7DC429B9-6B07-4779-B721-51B673B3125C}"/>
              </a:ext>
            </a:extLst>
          </p:cNvPr>
          <p:cNvSpPr txBox="1"/>
          <p:nvPr/>
        </p:nvSpPr>
        <p:spPr>
          <a:xfrm>
            <a:off x="3525429" y="3177731"/>
            <a:ext cx="2167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がいこくご　　　　　つう　　　　びょういん　　 おし</a:t>
            </a:r>
          </a:p>
        </p:txBody>
      </p:sp>
      <p:sp>
        <p:nvSpPr>
          <p:cNvPr id="1146" name="テキスト ボックス 1145">
            <a:extLst>
              <a:ext uri="{FF2B5EF4-FFF2-40B4-BE49-F238E27FC236}">
                <a16:creationId xmlns:a16="http://schemas.microsoft.com/office/drawing/2014/main" id="{57E0A7B9-3E62-4137-BB93-D158C9F448AC}"/>
              </a:ext>
            </a:extLst>
          </p:cNvPr>
          <p:cNvSpPr txBox="1"/>
          <p:nvPr/>
        </p:nvSpPr>
        <p:spPr>
          <a:xfrm>
            <a:off x="3541134" y="3733929"/>
            <a:ext cx="1626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にほん　　   うんてんめんきょ　　   と</a:t>
            </a:r>
          </a:p>
        </p:txBody>
      </p:sp>
      <p:sp>
        <p:nvSpPr>
          <p:cNvPr id="1147" name="テキスト ボックス 1146">
            <a:extLst>
              <a:ext uri="{FF2B5EF4-FFF2-40B4-BE49-F238E27FC236}">
                <a16:creationId xmlns:a16="http://schemas.microsoft.com/office/drawing/2014/main" id="{03781C12-9CD8-4465-BBEB-CC8137B7A3FD}"/>
              </a:ext>
            </a:extLst>
          </p:cNvPr>
          <p:cNvSpPr txBox="1"/>
          <p:nvPr/>
        </p:nvSpPr>
        <p:spPr>
          <a:xfrm>
            <a:off x="3510975" y="3992173"/>
            <a:ext cx="2476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しんがた　　　　　　　　　　　たいさく　　　　　　　がいこくじん</a:t>
            </a:r>
          </a:p>
        </p:txBody>
      </p:sp>
      <p:sp>
        <p:nvSpPr>
          <p:cNvPr id="1148" name="テキスト ボックス 1147">
            <a:extLst>
              <a:ext uri="{FF2B5EF4-FFF2-40B4-BE49-F238E27FC236}">
                <a16:creationId xmlns:a16="http://schemas.microsoft.com/office/drawing/2014/main" id="{BF1DD272-10D6-4042-9C1D-DC127FCE34B7}"/>
              </a:ext>
            </a:extLst>
          </p:cNvPr>
          <p:cNvSpPr txBox="1"/>
          <p:nvPr/>
        </p:nvSpPr>
        <p:spPr>
          <a:xfrm>
            <a:off x="3824770" y="4273467"/>
            <a:ext cx="854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しえん　　　   う</a:t>
            </a:r>
          </a:p>
        </p:txBody>
      </p:sp>
      <p:sp>
        <p:nvSpPr>
          <p:cNvPr id="1151" name="テキスト ボックス 1150">
            <a:extLst>
              <a:ext uri="{FF2B5EF4-FFF2-40B4-BE49-F238E27FC236}">
                <a16:creationId xmlns:a16="http://schemas.microsoft.com/office/drawing/2014/main" id="{76C9B54C-DA4B-4518-A0AF-35ABEA2664A6}"/>
              </a:ext>
            </a:extLst>
          </p:cNvPr>
          <p:cNvSpPr txBox="1"/>
          <p:nvPr/>
        </p:nvSpPr>
        <p:spPr>
          <a:xfrm>
            <a:off x="3788723" y="5439416"/>
            <a:ext cx="28216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　　　　　　  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ひと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うらめん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　さんかもうしこみひょう　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C2F3770-0A11-4BCD-B15F-D5E607D88623}"/>
              </a:ext>
            </a:extLst>
          </p:cNvPr>
          <p:cNvSpPr txBox="1"/>
          <p:nvPr/>
        </p:nvSpPr>
        <p:spPr>
          <a:xfrm>
            <a:off x="3487015" y="5711336"/>
            <a:ext cx="323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か　　　　　　　がつ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にち　  か　　　　　　　　　　　　　　　　　　　　 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F6B7567-C723-4B9B-8862-5F180B882647}"/>
              </a:ext>
            </a:extLst>
          </p:cNvPr>
          <p:cNvSpPr txBox="1"/>
          <p:nvPr/>
        </p:nvSpPr>
        <p:spPr>
          <a:xfrm>
            <a:off x="3693581" y="6002401"/>
            <a:ext cx="11352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ゆうびん　　　もう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0CB092B-33CF-405E-AD60-EAD8EB81AD1C}"/>
              </a:ext>
            </a:extLst>
          </p:cNvPr>
          <p:cNvSpPr txBox="1"/>
          <p:nvPr/>
        </p:nvSpPr>
        <p:spPr>
          <a:xfrm>
            <a:off x="218679" y="10365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秘密厳守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2421812-AFA4-4442-AA3D-B2E23192484F}"/>
              </a:ext>
            </a:extLst>
          </p:cNvPr>
          <p:cNvSpPr txBox="1"/>
          <p:nvPr/>
        </p:nvSpPr>
        <p:spPr>
          <a:xfrm>
            <a:off x="1148780" y="4896269"/>
            <a:ext cx="1164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≪申込方法≫</a:t>
            </a:r>
          </a:p>
        </p:txBody>
      </p:sp>
      <p:sp>
        <p:nvSpPr>
          <p:cNvPr id="1135" name="テキスト ボックス 1134">
            <a:extLst>
              <a:ext uri="{FF2B5EF4-FFF2-40B4-BE49-F238E27FC236}">
                <a16:creationId xmlns:a16="http://schemas.microsoft.com/office/drawing/2014/main" id="{9203F6EE-2901-4D40-83AE-456B86C61503}"/>
              </a:ext>
            </a:extLst>
          </p:cNvPr>
          <p:cNvSpPr txBox="1"/>
          <p:nvPr/>
        </p:nvSpPr>
        <p:spPr>
          <a:xfrm>
            <a:off x="1192301" y="4785185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もうしこみほうほう</a:t>
            </a:r>
          </a:p>
        </p:txBody>
      </p:sp>
      <p:sp>
        <p:nvSpPr>
          <p:cNvPr id="48" name="直線 30">
            <a:extLst>
              <a:ext uri="{FF2B5EF4-FFF2-40B4-BE49-F238E27FC236}">
                <a16:creationId xmlns:a16="http://schemas.microsoft.com/office/drawing/2014/main" id="{D0378531-BB7D-4F25-AF12-095B0DE854BD}"/>
              </a:ext>
            </a:extLst>
          </p:cNvPr>
          <p:cNvSpPr/>
          <p:nvPr/>
        </p:nvSpPr>
        <p:spPr>
          <a:xfrm flipV="1">
            <a:off x="3610545" y="5085426"/>
            <a:ext cx="2984600" cy="26849"/>
          </a:xfrm>
          <a:prstGeom prst="line">
            <a:avLst/>
          </a:prstGeom>
          <a:ln w="38100" cap="flat" cmpd="sng" algn="ctr">
            <a:solidFill>
              <a:srgbClr val="FFD34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2188ED9-9C95-4BAD-8EFA-EAC3902DFD99}"/>
              </a:ext>
            </a:extLst>
          </p:cNvPr>
          <p:cNvSpPr txBox="1"/>
          <p:nvPr/>
        </p:nvSpPr>
        <p:spPr>
          <a:xfrm>
            <a:off x="4517973" y="4981392"/>
            <a:ext cx="11477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≪申込方法≫</a:t>
            </a:r>
          </a:p>
        </p:txBody>
      </p:sp>
      <p:sp>
        <p:nvSpPr>
          <p:cNvPr id="1149" name="テキスト ボックス 1148">
            <a:extLst>
              <a:ext uri="{FF2B5EF4-FFF2-40B4-BE49-F238E27FC236}">
                <a16:creationId xmlns:a16="http://schemas.microsoft.com/office/drawing/2014/main" id="{0F758E12-509B-44E6-9B39-9853C94C9F9D}"/>
              </a:ext>
            </a:extLst>
          </p:cNvPr>
          <p:cNvSpPr txBox="1"/>
          <p:nvPr/>
        </p:nvSpPr>
        <p:spPr>
          <a:xfrm>
            <a:off x="4559605" y="4863892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もうしこみほうほう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CE1BCBF-A9A5-4252-8511-9B1F55E3D807}"/>
              </a:ext>
            </a:extLst>
          </p:cNvPr>
          <p:cNvSpPr txBox="1"/>
          <p:nvPr/>
        </p:nvSpPr>
        <p:spPr>
          <a:xfrm>
            <a:off x="5756284" y="211576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しまんとし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29DFCC4-84F0-4A1D-BA0D-1E0E5DD32683}"/>
              </a:ext>
            </a:extLst>
          </p:cNvPr>
          <p:cNvSpPr txBox="1"/>
          <p:nvPr/>
        </p:nvSpPr>
        <p:spPr>
          <a:xfrm>
            <a:off x="112184" y="14599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6D73096-DE1E-4D46-A781-358041EC8CD0}"/>
              </a:ext>
            </a:extLst>
          </p:cNvPr>
          <p:cNvSpPr txBox="1"/>
          <p:nvPr/>
        </p:nvSpPr>
        <p:spPr>
          <a:xfrm>
            <a:off x="3255661" y="153587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無料</a:t>
            </a:r>
          </a:p>
        </p:txBody>
      </p:sp>
      <p:sp>
        <p:nvSpPr>
          <p:cNvPr id="1150" name="テキスト ボックス 1149">
            <a:extLst>
              <a:ext uri="{FF2B5EF4-FFF2-40B4-BE49-F238E27FC236}">
                <a16:creationId xmlns:a16="http://schemas.microsoft.com/office/drawing/2014/main" id="{F9ABB06C-2B9E-437A-916E-FA7B098DE905}"/>
              </a:ext>
            </a:extLst>
          </p:cNvPr>
          <p:cNvSpPr txBox="1"/>
          <p:nvPr/>
        </p:nvSpPr>
        <p:spPr>
          <a:xfrm>
            <a:off x="3462191" y="5175293"/>
            <a:ext cx="31181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　　　　ひつよう　　　　　　　　　　　　 よやく　　　　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ひと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  　ゆうせん</a:t>
            </a:r>
          </a:p>
        </p:txBody>
      </p:sp>
      <p:sp>
        <p:nvSpPr>
          <p:cNvPr id="1136" name="テキスト ボックス 1135">
            <a:extLst>
              <a:ext uri="{FF2B5EF4-FFF2-40B4-BE49-F238E27FC236}">
                <a16:creationId xmlns:a16="http://schemas.microsoft.com/office/drawing/2014/main" id="{60D287F6-E31E-4368-BF50-6D8558649DB9}"/>
              </a:ext>
            </a:extLst>
          </p:cNvPr>
          <p:cNvSpPr txBox="1"/>
          <p:nvPr/>
        </p:nvSpPr>
        <p:spPr>
          <a:xfrm>
            <a:off x="153588" y="5133984"/>
            <a:ext cx="3249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　　　　　　　　　　うらめん　　　さんかもうしこみひょう     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CA13D4B-3527-41E4-94D8-103DE7296B1A}"/>
              </a:ext>
            </a:extLst>
          </p:cNvPr>
          <p:cNvSpPr txBox="1"/>
          <p:nvPr/>
        </p:nvSpPr>
        <p:spPr>
          <a:xfrm>
            <a:off x="1148780" y="6103973"/>
            <a:ext cx="1968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ねん　　がつ　　にち　  すい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217143B-8C1E-4389-81A4-2A7F1BC8B378}"/>
              </a:ext>
            </a:extLst>
          </p:cNvPr>
          <p:cNvSpPr txBox="1"/>
          <p:nvPr/>
        </p:nvSpPr>
        <p:spPr>
          <a:xfrm>
            <a:off x="992209" y="7008464"/>
            <a:ext cx="1598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しまんとし　 なかむら　おおはしどおり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6011743-240A-4F47-A46D-9C45A27A88E2}"/>
              </a:ext>
            </a:extLst>
          </p:cNvPr>
          <p:cNvSpPr txBox="1"/>
          <p:nvPr/>
        </p:nvSpPr>
        <p:spPr>
          <a:xfrm>
            <a:off x="702013" y="6644831"/>
            <a:ext cx="3050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しまんとしやくしょ　　　　　　　 かいぎしつ　　　　　かいぎしつ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01AF4FD-2670-42E7-B5EB-596CAC91D755}"/>
              </a:ext>
            </a:extLst>
          </p:cNvPr>
          <p:cNvSpPr txBox="1"/>
          <p:nvPr/>
        </p:nvSpPr>
        <p:spPr>
          <a:xfrm>
            <a:off x="901723" y="7331839"/>
            <a:ext cx="3334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ひと　　 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がいこくじん　　がいこくじん　　かか　　　　　　　　にほんじん　　かい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しゃ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2878D05-292B-4A4C-8D06-30713B990EC2}"/>
              </a:ext>
            </a:extLst>
          </p:cNvPr>
          <p:cNvSpPr txBox="1"/>
          <p:nvPr/>
        </p:nvSpPr>
        <p:spPr>
          <a:xfrm>
            <a:off x="131240" y="7985435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きょうさい　　　　しまんとし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995640A-38C3-4C87-B13C-6A81CB818EDB}"/>
              </a:ext>
            </a:extLst>
          </p:cNvPr>
          <p:cNvSpPr txBox="1"/>
          <p:nvPr/>
        </p:nvSpPr>
        <p:spPr>
          <a:xfrm>
            <a:off x="159282" y="7664462"/>
            <a:ext cx="23278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しゅさい　　　　こうちけん がいこくじん せいかつ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BA825F3-5665-435B-97FB-BCF4620D862F}"/>
              </a:ext>
            </a:extLst>
          </p:cNvPr>
          <p:cNvSpPr txBox="1"/>
          <p:nvPr/>
        </p:nvSpPr>
        <p:spPr>
          <a:xfrm>
            <a:off x="985963" y="8382285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こうちけんがいこくじんせいかつそうだん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BAAB2D1-37B0-49F5-AD92-1B03207B8209}"/>
              </a:ext>
            </a:extLst>
          </p:cNvPr>
          <p:cNvSpPr txBox="1"/>
          <p:nvPr/>
        </p:nvSpPr>
        <p:spPr>
          <a:xfrm>
            <a:off x="982049" y="8846506"/>
            <a:ext cx="2056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こうちしほんまち　　　　　　　　　　　まる　　うち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E5FC72D-556A-4C52-8144-5ED3B1564C9A}"/>
              </a:ext>
            </a:extLst>
          </p:cNvPr>
          <p:cNvSpPr txBox="1"/>
          <p:nvPr/>
        </p:nvSpPr>
        <p:spPr>
          <a:xfrm rot="3405323">
            <a:off x="6110200" y="7490211"/>
            <a:ext cx="510076" cy="21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なかむら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D00B59-A060-43CA-84A0-47ADA950C727}"/>
              </a:ext>
            </a:extLst>
          </p:cNvPr>
          <p:cNvSpPr txBox="1"/>
          <p:nvPr/>
        </p:nvSpPr>
        <p:spPr>
          <a:xfrm>
            <a:off x="4717535" y="6823348"/>
            <a:ext cx="60339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しまんと</a:t>
            </a:r>
            <a:endParaRPr kumimoji="1" lang="en-US" altLang="ja-JP" sz="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しやくしょ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5BCABF-F763-4E7B-B0DA-A4D141163DC5}"/>
              </a:ext>
            </a:extLst>
          </p:cNvPr>
          <p:cNvSpPr txBox="1"/>
          <p:nvPr/>
        </p:nvSpPr>
        <p:spPr>
          <a:xfrm>
            <a:off x="1546716" y="843717"/>
            <a:ext cx="294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張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談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C33E28-94D7-4A52-8D0E-1E6DC0D2DB39}"/>
              </a:ext>
            </a:extLst>
          </p:cNvPr>
          <p:cNvSpPr txBox="1"/>
          <p:nvPr/>
        </p:nvSpPr>
        <p:spPr>
          <a:xfrm>
            <a:off x="124401" y="8482797"/>
            <a:ext cx="829073" cy="4001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おもうしこみ</a:t>
            </a:r>
            <a:endParaRPr kumimoji="1"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おといあわせ</a:t>
            </a:r>
            <a:endParaRPr kumimoji="1" lang="en-US" altLang="ja-JP" sz="1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E1BFDA-09C8-408A-9C0F-1A0B2241ED0D}"/>
              </a:ext>
            </a:extLst>
          </p:cNvPr>
          <p:cNvSpPr txBox="1"/>
          <p:nvPr/>
        </p:nvSpPr>
        <p:spPr>
          <a:xfrm>
            <a:off x="5530691" y="13804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＜やさしい　にほんご＞</a:t>
            </a:r>
          </a:p>
        </p:txBody>
      </p:sp>
      <p:sp>
        <p:nvSpPr>
          <p:cNvPr id="1120" name="テキスト ボックス 1119">
            <a:extLst>
              <a:ext uri="{FF2B5EF4-FFF2-40B4-BE49-F238E27FC236}">
                <a16:creationId xmlns:a16="http://schemas.microsoft.com/office/drawing/2014/main" id="{E4153FA9-D725-4A4C-A7DA-13BA4892D5EE}"/>
              </a:ext>
            </a:extLst>
          </p:cNvPr>
          <p:cNvSpPr txBox="1"/>
          <p:nvPr/>
        </p:nvSpPr>
        <p:spPr>
          <a:xfrm>
            <a:off x="1757758" y="2618190"/>
            <a:ext cx="13372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うけいれかんきょうちょうせいたんとうかん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422586C-06C6-411A-959D-266195E31E74}"/>
              </a:ext>
            </a:extLst>
          </p:cNvPr>
          <p:cNvSpPr/>
          <p:nvPr/>
        </p:nvSpPr>
        <p:spPr>
          <a:xfrm>
            <a:off x="4592910" y="733358"/>
            <a:ext cx="1230357" cy="62076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テキスト ボックス 1123">
            <a:extLst>
              <a:ext uri="{FF2B5EF4-FFF2-40B4-BE49-F238E27FC236}">
                <a16:creationId xmlns:a16="http://schemas.microsoft.com/office/drawing/2014/main" id="{30AA54D6-B7D0-47F4-8100-D2F18DC681D3}"/>
              </a:ext>
            </a:extLst>
          </p:cNvPr>
          <p:cNvSpPr txBox="1"/>
          <p:nvPr/>
        </p:nvSpPr>
        <p:spPr>
          <a:xfrm>
            <a:off x="4766801" y="724948"/>
            <a:ext cx="96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   </a:t>
            </a:r>
            <a:r>
              <a:rPr kumimoji="1" lang="en-US" altLang="ja-JP" sz="1200" b="1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2020</a:t>
            </a:r>
          </a:p>
          <a:p>
            <a:r>
              <a:rPr kumimoji="1" lang="en-US" altLang="ja-JP" sz="24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9</a:t>
            </a:r>
            <a:r>
              <a:rPr lang="en-US" altLang="ja-JP" sz="24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/</a:t>
            </a:r>
            <a:r>
              <a:rPr kumimoji="1" lang="en-US" altLang="ja-JP" sz="2400" dirty="0">
                <a:solidFill>
                  <a:schemeClr val="bg1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16</a:t>
            </a:r>
            <a:endParaRPr kumimoji="1" lang="ja-JP" altLang="en-US" sz="2400" dirty="0">
              <a:solidFill>
                <a:schemeClr val="bg1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49597"/>
              </p:ext>
            </p:extLst>
          </p:nvPr>
        </p:nvGraphicFramePr>
        <p:xfrm>
          <a:off x="170039" y="2098856"/>
          <a:ext cx="4447093" cy="2408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197">
                <a:tc>
                  <a:txBody>
                    <a:bodyPr/>
                    <a:lstStyle/>
                    <a:p>
                      <a:r>
                        <a:rPr lang="ja-JP" altLang="en-US" sz="1200" dirty="0">
                          <a:latin typeface="Meiryo UI"/>
                          <a:ea typeface="Meiryo UI"/>
                        </a:rPr>
                        <a:t>なにを　相談したい　ですか？　書いて　ください。　</a:t>
                      </a:r>
                      <a:endParaRPr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8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  <a:p>
                      <a:endParaRPr kumimoji="1" lang="ja-JP" altLang="en-US" sz="11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0" name="四角形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34060"/>
              </p:ext>
            </p:extLst>
          </p:nvPr>
        </p:nvGraphicFramePr>
        <p:xfrm>
          <a:off x="170039" y="7140814"/>
          <a:ext cx="6417637" cy="141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342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会社の名前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かいしゃのなまえ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)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どんな仕事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しごと）　</a:t>
                      </a:r>
                      <a:endParaRPr kumimoji="1" lang="ja-JP" altLang="en-US" sz="7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98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会社の住所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じゅうしょ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)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会社の電話・メールアドレス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tel: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mail: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2393585" y="9716956"/>
            <a:ext cx="597822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lang="ja-JP" altLang="en-US"/>
            </a:pPr>
            <a:r>
              <a:rPr lang="ja-JP" altLang="en-US" sz="800" dirty="0">
                <a:latin typeface="Meiryo UI"/>
                <a:ea typeface="Meiryo UI"/>
              </a:rPr>
              <a:t>ご記入いただいた情報は適切に管理し、今回の相談会開催のみに使用し、第3者に提供することはありません。</a:t>
            </a:r>
          </a:p>
        </p:txBody>
      </p:sp>
      <p:sp>
        <p:nvSpPr>
          <p:cNvPr id="1132" name="四角形 48"/>
          <p:cNvSpPr/>
          <p:nvPr/>
        </p:nvSpPr>
        <p:spPr>
          <a:xfrm>
            <a:off x="-428022" y="292816"/>
            <a:ext cx="6347866" cy="6691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 lang="ja-JP" altLang="en-US"/>
            </a:pPr>
            <a:r>
              <a:rPr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高知県外国人生活相談センター出張相談会</a:t>
            </a:r>
          </a:p>
          <a:p>
            <a:pPr algn="ctr">
              <a:lnSpc>
                <a:spcPct val="150000"/>
              </a:lnSpc>
              <a:defRPr lang="ja-JP" altLang="en-US"/>
            </a:pPr>
            <a:r>
              <a:rPr lang="ja-JP" altLang="en-US" sz="1600" dirty="0">
                <a:solidFill>
                  <a:schemeClr val="tx1"/>
                </a:solidFill>
                <a:latin typeface="Meiryo UI"/>
                <a:ea typeface="Meiryo UI"/>
              </a:rPr>
              <a:t>９月１６日（すいようび）四万十市</a:t>
            </a:r>
          </a:p>
          <a:p>
            <a:pPr algn="ctr">
              <a:lnSpc>
                <a:spcPct val="150000"/>
              </a:lnSpc>
              <a:defRPr lang="ja-JP" altLang="en-US"/>
            </a:pPr>
            <a:r>
              <a:rPr lang="ja-JP" altLang="en-US" sz="1600" b="1" dirty="0">
                <a:solidFill>
                  <a:schemeClr val="tx1"/>
                </a:solidFill>
                <a:latin typeface="Meiryo UI"/>
                <a:ea typeface="Meiryo UI"/>
              </a:rPr>
              <a:t>参加申込票</a:t>
            </a:r>
          </a:p>
        </p:txBody>
      </p:sp>
      <p:sp>
        <p:nvSpPr>
          <p:cNvPr id="1133" name="四角形 49"/>
          <p:cNvSpPr/>
          <p:nvPr/>
        </p:nvSpPr>
        <p:spPr>
          <a:xfrm>
            <a:off x="160617" y="6875959"/>
            <a:ext cx="3227069" cy="28825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1100" dirty="0">
                <a:solidFill>
                  <a:schemeClr val="tx1"/>
                </a:solidFill>
                <a:latin typeface="Meiryo UI"/>
                <a:ea typeface="Meiryo UI"/>
              </a:rPr>
              <a:t>＜会社で仕事している人、会社を経営している人＞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76569"/>
              </p:ext>
            </p:extLst>
          </p:nvPr>
        </p:nvGraphicFramePr>
        <p:xfrm>
          <a:off x="4617132" y="2109019"/>
          <a:ext cx="1868020" cy="2397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129">
                <a:tc gridSpan="2"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そうだんに　来たい　時間に　☑して　ください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。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10:00～10:30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10: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4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0～11: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11: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0～1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5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13:00～13:30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13: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4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0～14: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1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14:</a:t>
                      </a:r>
                      <a:r>
                        <a:rPr kumimoji="1" lang="en-US" altLang="ja-JP" sz="120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0～14:</a:t>
                      </a:r>
                      <a:r>
                        <a:rPr kumimoji="1" lang="en-US" altLang="ja-JP" sz="1200">
                          <a:latin typeface="Meiryo UI"/>
                          <a:ea typeface="Meiryo UI"/>
                        </a:rPr>
                        <a:t>5</a:t>
                      </a:r>
                      <a:r>
                        <a:rPr kumimoji="1" lang="ja-JP" altLang="en-US" sz="1200">
                          <a:latin typeface="Meiryo UI"/>
                          <a:ea typeface="Meiryo UI"/>
                        </a:rPr>
                        <a:t>0</a:t>
                      </a:r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678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/>
                          <a:ea typeface="Meiryo UI"/>
                        </a:rPr>
                        <a:t>いつでもいい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70736"/>
              </p:ext>
            </p:extLst>
          </p:nvPr>
        </p:nvGraphicFramePr>
        <p:xfrm>
          <a:off x="170040" y="5000858"/>
          <a:ext cx="6420908" cy="1773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3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16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名前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なまえ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)〈name〉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6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住所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じゅうしょ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)〈address〉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32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在留資格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ざいりゅうしかく）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19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言葉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(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ことば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)〈Language〉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・日本語 　・</a:t>
                      </a:r>
                      <a:r>
                        <a:rPr kumimoji="1" lang="en-US" altLang="ja-JP" sz="1100" dirty="0">
                          <a:latin typeface="Meiryo UI"/>
                          <a:ea typeface="Meiryo UI"/>
                        </a:rPr>
                        <a:t>English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・中文　　・（　　　　　　　　　　　　　　　）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6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でんわ・メールアドレス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tel: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mail: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6" name="四角形 52"/>
          <p:cNvSpPr/>
          <p:nvPr/>
        </p:nvSpPr>
        <p:spPr>
          <a:xfrm>
            <a:off x="6957392" y="5249378"/>
            <a:ext cx="1273920" cy="3591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 sz="11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143" name="直線 36"/>
          <p:cNvSpPr/>
          <p:nvPr/>
        </p:nvSpPr>
        <p:spPr>
          <a:xfrm>
            <a:off x="194834" y="1172580"/>
            <a:ext cx="6519379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45F313-CCF7-480C-A78F-78023B527048}"/>
              </a:ext>
            </a:extLst>
          </p:cNvPr>
          <p:cNvSpPr/>
          <p:nvPr/>
        </p:nvSpPr>
        <p:spPr>
          <a:xfrm>
            <a:off x="170039" y="5816959"/>
            <a:ext cx="1709208" cy="288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〈 Status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Residence 〉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263050" y="8673657"/>
            <a:ext cx="57444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100" dirty="0">
                <a:solidFill>
                  <a:prstClr val="black"/>
                </a:solidFill>
                <a:latin typeface="Meiryo UI"/>
                <a:ea typeface="Meiryo UI"/>
              </a:rPr>
              <a:t>◇外国語での　相談は、電話通訳サービスを　使う　場合が　あります。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70039" y="1243249"/>
            <a:ext cx="6315113" cy="850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・「在留資格に　関する　相談」は、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予約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　必要です。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・「外国人の　ための　生活相談」は　予約を　したい人だけ　かいてください。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238987" y="4582001"/>
            <a:ext cx="64241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Meiryo UI"/>
                <a:ea typeface="Meiryo UI"/>
              </a:rPr>
              <a:t>◇予約をした人には、そうだんに　来てもらう時間を　電話か　メールで　おしらせします。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FA72DC-E912-4932-917D-EF909A97D9DB}"/>
              </a:ext>
            </a:extLst>
          </p:cNvPr>
          <p:cNvSpPr txBox="1"/>
          <p:nvPr/>
        </p:nvSpPr>
        <p:spPr>
          <a:xfrm>
            <a:off x="876838" y="36993"/>
            <a:ext cx="3767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こうちけん　がいこくじん　　せいかつ　そうだん　　　　　　　　しゅっちょうそうだんかい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88FE9E-7009-4719-81A5-5997DBCD8C15}"/>
              </a:ext>
            </a:extLst>
          </p:cNvPr>
          <p:cNvSpPr txBox="1"/>
          <p:nvPr/>
        </p:nvSpPr>
        <p:spPr>
          <a:xfrm>
            <a:off x="1383988" y="388227"/>
            <a:ext cx="2753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がつ　　　　にち　　　　　　　　　　　　　　　　しまんとし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7F598D-4D35-4D7D-B189-22F26A07A261}"/>
              </a:ext>
            </a:extLst>
          </p:cNvPr>
          <p:cNvSpPr txBox="1"/>
          <p:nvPr/>
        </p:nvSpPr>
        <p:spPr>
          <a:xfrm>
            <a:off x="2118294" y="748634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さんかもうしこみひょう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19AAB2-DC95-4F44-9418-7C5BC4CEFCCB}"/>
              </a:ext>
            </a:extLst>
          </p:cNvPr>
          <p:cNvSpPr txBox="1"/>
          <p:nvPr/>
        </p:nvSpPr>
        <p:spPr>
          <a:xfrm>
            <a:off x="337954" y="1312243"/>
            <a:ext cx="30556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ざいりゅうしかく　　　　かん　　　　　そうだん　　　　　よやく　　　　ひつよう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E472CD-6C47-4E58-BF3B-991E4CAD18EC}"/>
              </a:ext>
            </a:extLst>
          </p:cNvPr>
          <p:cNvSpPr txBox="1"/>
          <p:nvPr/>
        </p:nvSpPr>
        <p:spPr>
          <a:xfrm>
            <a:off x="328842" y="1677812"/>
            <a:ext cx="3256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がいこくじん　　　　　　　　　　せいかつそうだん　　　　　よやく　　　　　　　　　ひと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F02411-B4D7-48BF-82CB-D00EBE35AA5B}"/>
              </a:ext>
            </a:extLst>
          </p:cNvPr>
          <p:cNvSpPr txBox="1"/>
          <p:nvPr/>
        </p:nvSpPr>
        <p:spPr>
          <a:xfrm>
            <a:off x="659198" y="2069858"/>
            <a:ext cx="16770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そうだん　　　　　　　　　　　　　　　　か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C2FDA2-6883-47D5-AD9F-4B93A96ED5FD}"/>
              </a:ext>
            </a:extLst>
          </p:cNvPr>
          <p:cNvSpPr txBox="1"/>
          <p:nvPr/>
        </p:nvSpPr>
        <p:spPr>
          <a:xfrm>
            <a:off x="5249941" y="2073707"/>
            <a:ext cx="8787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き　　　　　　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じかん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4BDE88-9A2A-4C3D-BA9B-B78983B4CD36}"/>
              </a:ext>
            </a:extLst>
          </p:cNvPr>
          <p:cNvSpPr txBox="1"/>
          <p:nvPr/>
        </p:nvSpPr>
        <p:spPr>
          <a:xfrm>
            <a:off x="438578" y="8561943"/>
            <a:ext cx="3191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がいこくご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そうだん　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でんわつうやく　　　　　　　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つか　　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ばあい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98AC419-EAF3-4BD7-AB9E-7518EB666C49}"/>
              </a:ext>
            </a:extLst>
          </p:cNvPr>
          <p:cNvSpPr txBox="1"/>
          <p:nvPr/>
        </p:nvSpPr>
        <p:spPr>
          <a:xfrm>
            <a:off x="337954" y="6764478"/>
            <a:ext cx="2968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かいしゃ　しごと　　　　　　　ひと　　かいしゃ　けいえい　　　　　ひと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6C1886-57AC-4B7F-8907-C9A02B43F502}"/>
              </a:ext>
            </a:extLst>
          </p:cNvPr>
          <p:cNvSpPr txBox="1"/>
          <p:nvPr/>
        </p:nvSpPr>
        <p:spPr>
          <a:xfrm>
            <a:off x="389484" y="4473434"/>
            <a:ext cx="3340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よやく　　　　　ひと　　　                 　  き　　　　　　じかん　　　でんわ　　　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外国人用の相談窓口のイラスト">
            <a:extLst>
              <a:ext uri="{FF2B5EF4-FFF2-40B4-BE49-F238E27FC236}">
                <a16:creationId xmlns:a16="http://schemas.microsoft.com/office/drawing/2014/main" id="{B7452B4A-93A9-43B7-B9A0-9CFBC4DD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3" y="8827271"/>
            <a:ext cx="1305517" cy="9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図 1159">
            <a:extLst>
              <a:ext uri="{FF2B5EF4-FFF2-40B4-BE49-F238E27FC236}">
                <a16:creationId xmlns:a16="http://schemas.microsoft.com/office/drawing/2014/main" id="{8DAA0491-9ECC-4F74-A5F9-D3E1A7E3D30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3870" y="8944808"/>
            <a:ext cx="1255040" cy="57491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1161" name="表 1161">
            <a:extLst>
              <a:ext uri="{FF2B5EF4-FFF2-40B4-BE49-F238E27FC236}">
                <a16:creationId xmlns:a16="http://schemas.microsoft.com/office/drawing/2014/main" id="{EC9A5D8F-9391-4A4E-852F-C768AEB67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17560"/>
              </p:ext>
            </p:extLst>
          </p:nvPr>
        </p:nvGraphicFramePr>
        <p:xfrm>
          <a:off x="170039" y="6781065"/>
          <a:ext cx="6420908" cy="3657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420908">
                  <a:extLst>
                    <a:ext uri="{9D8B030D-6E8A-4147-A177-3AD203B41FA5}">
                      <a16:colId xmlns:a16="http://schemas.microsoft.com/office/drawing/2014/main" val="2020036103"/>
                    </a:ext>
                  </a:extLst>
                </a:gridCol>
              </a:tblGrid>
              <a:tr h="288258"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solidFill>
                            <a:sysClr val="windowText" lastClr="000000"/>
                          </a:solidFill>
                        </a:ln>
                        <a:noFill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44124"/>
                  </a:ext>
                </a:extLst>
              </a:tr>
            </a:tbl>
          </a:graphicData>
        </a:graphic>
      </p:graphicFrame>
      <p:sp>
        <p:nvSpPr>
          <p:cNvPr id="1162" name="テキスト ボックス 1161">
            <a:extLst>
              <a:ext uri="{FF2B5EF4-FFF2-40B4-BE49-F238E27FC236}">
                <a16:creationId xmlns:a16="http://schemas.microsoft.com/office/drawing/2014/main" id="{E79BEAE2-BB08-467F-8AAF-6065F2801F9C}"/>
              </a:ext>
            </a:extLst>
          </p:cNvPr>
          <p:cNvSpPr txBox="1"/>
          <p:nvPr/>
        </p:nvSpPr>
        <p:spPr>
          <a:xfrm>
            <a:off x="181871" y="8188619"/>
            <a:ext cx="8338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かいしゃ　でんわ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6DA521-1B33-4108-8BFE-09C6F6D8595A}"/>
              </a:ext>
            </a:extLst>
          </p:cNvPr>
          <p:cNvSpPr txBox="1"/>
          <p:nvPr/>
        </p:nvSpPr>
        <p:spPr>
          <a:xfrm>
            <a:off x="5268910" y="8935267"/>
            <a:ext cx="1326959" cy="5770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prstClr val="black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そうだんに　くるときは、マスクを　つけて　ください。</a:t>
            </a:r>
            <a:endParaRPr kumimoji="1" lang="ja-JP" altLang="en-US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196D11-9B34-49EC-A7FD-7986522A52D1}"/>
              </a:ext>
            </a:extLst>
          </p:cNvPr>
          <p:cNvSpPr txBox="1"/>
          <p:nvPr/>
        </p:nvSpPr>
        <p:spPr>
          <a:xfrm>
            <a:off x="3698409" y="1288881"/>
            <a:ext cx="94298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ここへ、おくって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D675B911-8F60-45EB-AF48-96C57B4584E5}"/>
              </a:ext>
            </a:extLst>
          </p:cNvPr>
          <p:cNvSpPr/>
          <p:nvPr/>
        </p:nvSpPr>
        <p:spPr>
          <a:xfrm>
            <a:off x="4633197" y="1464317"/>
            <a:ext cx="154080" cy="126741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65FEBDB-ADA2-4ABF-9B48-F9937938A9B2}"/>
              </a:ext>
            </a:extLst>
          </p:cNvPr>
          <p:cNvSpPr txBox="1"/>
          <p:nvPr/>
        </p:nvSpPr>
        <p:spPr>
          <a:xfrm>
            <a:off x="4808523" y="791413"/>
            <a:ext cx="2041304" cy="124649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高知県外国人生活相談センター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780-0870</a:t>
            </a:r>
          </a:p>
          <a:p>
            <a:pPr>
              <a:lnSpc>
                <a:spcPct val="150000"/>
              </a:lnSpc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高知市本町４－１－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1F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Tel: 088-821-6440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Fax: 088-821-6441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E-mail :consultation@kccfr.jp</a:t>
            </a:r>
          </a:p>
        </p:txBody>
      </p:sp>
      <p:sp>
        <p:nvSpPr>
          <p:cNvPr id="1140" name="フリーフォーム: 図形 1139">
            <a:extLst>
              <a:ext uri="{FF2B5EF4-FFF2-40B4-BE49-F238E27FC236}">
                <a16:creationId xmlns:a16="http://schemas.microsoft.com/office/drawing/2014/main" id="{75AB2FB9-2D47-4C6E-9030-51EABD5D46F4}"/>
              </a:ext>
            </a:extLst>
          </p:cNvPr>
          <p:cNvSpPr/>
          <p:nvPr/>
        </p:nvSpPr>
        <p:spPr>
          <a:xfrm>
            <a:off x="4808523" y="802316"/>
            <a:ext cx="2014931" cy="757867"/>
          </a:xfrm>
          <a:custGeom>
            <a:avLst/>
            <a:gdLst>
              <a:gd name="connsiteX0" fmla="*/ 0 w 1954161"/>
              <a:gd name="connsiteY0" fmla="*/ 0 h 597311"/>
              <a:gd name="connsiteX1" fmla="*/ 973394 w 1954161"/>
              <a:gd name="connsiteY1" fmla="*/ 597310 h 597311"/>
              <a:gd name="connsiteX2" fmla="*/ 1954161 w 1954161"/>
              <a:gd name="connsiteY2" fmla="*/ 7374 h 597311"/>
              <a:gd name="connsiteX3" fmla="*/ 1954161 w 1954161"/>
              <a:gd name="connsiteY3" fmla="*/ 7374 h 59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161" h="597311">
                <a:moveTo>
                  <a:pt x="0" y="0"/>
                </a:moveTo>
                <a:cubicBezTo>
                  <a:pt x="323850" y="298040"/>
                  <a:pt x="647701" y="596081"/>
                  <a:pt x="973394" y="597310"/>
                </a:cubicBezTo>
                <a:cubicBezTo>
                  <a:pt x="1299087" y="598539"/>
                  <a:pt x="1954161" y="7374"/>
                  <a:pt x="1954161" y="7374"/>
                </a:cubicBezTo>
                <a:lnTo>
                  <a:pt x="1954161" y="7374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49" name="直線コネクタ 1148">
            <a:extLst>
              <a:ext uri="{FF2B5EF4-FFF2-40B4-BE49-F238E27FC236}">
                <a16:creationId xmlns:a16="http://schemas.microsoft.com/office/drawing/2014/main" id="{ACD49C8F-72BC-4928-AD1D-4A8D6A635333}"/>
              </a:ext>
            </a:extLst>
          </p:cNvPr>
          <p:cNvCxnSpPr>
            <a:cxnSpLocks/>
          </p:cNvCxnSpPr>
          <p:nvPr/>
        </p:nvCxnSpPr>
        <p:spPr>
          <a:xfrm flipV="1">
            <a:off x="4808523" y="1425864"/>
            <a:ext cx="565857" cy="6033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直線コネクタ 1152">
            <a:extLst>
              <a:ext uri="{FF2B5EF4-FFF2-40B4-BE49-F238E27FC236}">
                <a16:creationId xmlns:a16="http://schemas.microsoft.com/office/drawing/2014/main" id="{B3CF3A83-09FD-47E7-A05C-BB843237EBBE}"/>
              </a:ext>
            </a:extLst>
          </p:cNvPr>
          <p:cNvCxnSpPr>
            <a:cxnSpLocks/>
          </p:cNvCxnSpPr>
          <p:nvPr/>
        </p:nvCxnSpPr>
        <p:spPr>
          <a:xfrm>
            <a:off x="6214465" y="1418440"/>
            <a:ext cx="643535" cy="6264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BB9099-5F86-430D-8FC9-D6B47704F420}"/>
              </a:ext>
            </a:extLst>
          </p:cNvPr>
          <p:cNvSpPr txBox="1"/>
          <p:nvPr/>
        </p:nvSpPr>
        <p:spPr>
          <a:xfrm>
            <a:off x="4902938" y="854428"/>
            <a:ext cx="12891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こうちけんがいこくじんせいかつそうだん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DBEFE8-7487-4445-B890-8FF126E97189}"/>
              </a:ext>
            </a:extLst>
          </p:cNvPr>
          <p:cNvSpPr txBox="1"/>
          <p:nvPr/>
        </p:nvSpPr>
        <p:spPr>
          <a:xfrm>
            <a:off x="4907020" y="1228966"/>
            <a:ext cx="6655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こうちしほんまち</a:t>
            </a:r>
          </a:p>
        </p:txBody>
      </p:sp>
      <p:sp>
        <p:nvSpPr>
          <p:cNvPr id="1156" name="吹き出し: 角を丸めた四角形 1155">
            <a:extLst>
              <a:ext uri="{FF2B5EF4-FFF2-40B4-BE49-F238E27FC236}">
                <a16:creationId xmlns:a16="http://schemas.microsoft.com/office/drawing/2014/main" id="{DFB4C59D-21DA-458C-AA6D-2E46A60DCBE1}"/>
              </a:ext>
            </a:extLst>
          </p:cNvPr>
          <p:cNvSpPr/>
          <p:nvPr/>
        </p:nvSpPr>
        <p:spPr>
          <a:xfrm rot="694475">
            <a:off x="5828745" y="224206"/>
            <a:ext cx="729825" cy="473912"/>
          </a:xfrm>
          <a:prstGeom prst="wedgeRoundRectCallout">
            <a:avLst>
              <a:gd name="adj1" fmla="val -30595"/>
              <a:gd name="adj2" fmla="val 9157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テキスト ボックス 1156">
            <a:extLst>
              <a:ext uri="{FF2B5EF4-FFF2-40B4-BE49-F238E27FC236}">
                <a16:creationId xmlns:a16="http://schemas.microsoft.com/office/drawing/2014/main" id="{8949D207-81F6-4035-86A7-D89AA01A46A9}"/>
              </a:ext>
            </a:extLst>
          </p:cNvPr>
          <p:cNvSpPr txBox="1"/>
          <p:nvPr/>
        </p:nvSpPr>
        <p:spPr>
          <a:xfrm rot="779559">
            <a:off x="5838606" y="237398"/>
            <a:ext cx="746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Email</a:t>
            </a:r>
            <a:r>
              <a:rPr lang="en-US" altLang="ja-JP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,</a:t>
            </a:r>
            <a:r>
              <a:rPr kumimoji="1" lang="ja-JP" altLang="en-US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</a:t>
            </a:r>
            <a:r>
              <a:rPr kumimoji="1" lang="en-US" altLang="ja-JP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Fax</a:t>
            </a:r>
            <a:r>
              <a:rPr kumimoji="1" lang="ja-JP" altLang="en-US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</a:t>
            </a:r>
            <a:r>
              <a:rPr kumimoji="1" lang="en-US" altLang="ja-JP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or</a:t>
            </a:r>
            <a:r>
              <a:rPr kumimoji="1" lang="ja-JP" altLang="en-US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　</a:t>
            </a:r>
            <a:endParaRPr kumimoji="1" lang="en-US" altLang="ja-JP" sz="9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kumimoji="1" lang="ja-JP" altLang="en-US" sz="9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ゆうびん〶</a:t>
            </a:r>
          </a:p>
        </p:txBody>
      </p:sp>
      <p:pic>
        <p:nvPicPr>
          <p:cNvPr id="1120" name="Picture 2" descr="テレフォン・オペレーターのイラスト | かわいいフリー素材集 いらすとや">
            <a:extLst>
              <a:ext uri="{FF2B5EF4-FFF2-40B4-BE49-F238E27FC236}">
                <a16:creationId xmlns:a16="http://schemas.microsoft.com/office/drawing/2014/main" id="{2D2E34B3-132B-4EF6-A728-2B3AFEED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42" y="8969177"/>
            <a:ext cx="586262" cy="65231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5" name="テキスト ボックス 1124">
            <a:extLst>
              <a:ext uri="{FF2B5EF4-FFF2-40B4-BE49-F238E27FC236}">
                <a16:creationId xmlns:a16="http://schemas.microsoft.com/office/drawing/2014/main" id="{C3045106-4B90-40BC-9E3E-61DFB0CA07C8}"/>
              </a:ext>
            </a:extLst>
          </p:cNvPr>
          <p:cNvSpPr txBox="1"/>
          <p:nvPr/>
        </p:nvSpPr>
        <p:spPr>
          <a:xfrm>
            <a:off x="1935973" y="8959227"/>
            <a:ext cx="992579" cy="2308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あなたのことば</a:t>
            </a:r>
          </a:p>
        </p:txBody>
      </p:sp>
      <p:sp>
        <p:nvSpPr>
          <p:cNvPr id="1126" name="テキスト ボックス 1125">
            <a:extLst>
              <a:ext uri="{FF2B5EF4-FFF2-40B4-BE49-F238E27FC236}">
                <a16:creationId xmlns:a16="http://schemas.microsoft.com/office/drawing/2014/main" id="{5CBE3A5D-8C72-4D05-A198-2F31921B8EF7}"/>
              </a:ext>
            </a:extLst>
          </p:cNvPr>
          <p:cNvSpPr txBox="1"/>
          <p:nvPr/>
        </p:nvSpPr>
        <p:spPr>
          <a:xfrm>
            <a:off x="2099580" y="9486124"/>
            <a:ext cx="646331" cy="2308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にほんご</a:t>
            </a:r>
            <a:endParaRPr kumimoji="1" lang="ja-JP" altLang="en-US" sz="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27" name="矢印: 左右 1126">
            <a:extLst>
              <a:ext uri="{FF2B5EF4-FFF2-40B4-BE49-F238E27FC236}">
                <a16:creationId xmlns:a16="http://schemas.microsoft.com/office/drawing/2014/main" id="{EBCCD2E9-F5D2-4A51-B08A-B4A33016C32C}"/>
              </a:ext>
            </a:extLst>
          </p:cNvPr>
          <p:cNvSpPr/>
          <p:nvPr/>
        </p:nvSpPr>
        <p:spPr>
          <a:xfrm>
            <a:off x="2063926" y="9256515"/>
            <a:ext cx="681985" cy="188258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1074</Words>
  <Application>Microsoft Office PowerPoint</Application>
  <PresentationFormat>A4 210 x 297 mm</PresentationFormat>
  <Paragraphs>166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HGS創英角ｺﾞｼｯｸUB</vt:lpstr>
      <vt:lpstr>HG丸ｺﾞｼｯｸM-PRO</vt:lpstr>
      <vt:lpstr>Meiryo UI</vt:lpstr>
      <vt:lpstr>ＭＳ 明朝</vt:lpstr>
      <vt:lpstr>UD Digi Kyokasho NK-R</vt:lpstr>
      <vt:lpstr>UD デジタル 教科書体 N-B</vt:lpstr>
      <vt:lpstr>游ゴシック</vt:lpstr>
      <vt:lpstr>游ゴシック Light</vt:lpstr>
      <vt:lpstr>Arial</vt:lpstr>
      <vt:lpstr>標準</vt:lpstr>
      <vt:lpstr>高知県外国人生活相談センター 　　　　　　　　　　　　　　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高知県外国人生活相談センター 　　　　　　　　　　　　　　　出張相談会</dc:title>
  <dc:creator>457129</dc:creator>
  <cp:lastModifiedBy>user2</cp:lastModifiedBy>
  <cp:revision>149</cp:revision>
  <cp:lastPrinted>2020-08-13T03:34:43Z</cp:lastPrinted>
  <dcterms:created xsi:type="dcterms:W3CDTF">2019-08-01T07:22:13Z</dcterms:created>
  <dcterms:modified xsi:type="dcterms:W3CDTF">2020-08-19T00:31:06Z</dcterms:modified>
</cp:coreProperties>
</file>